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12192000" cy="6858000"/>
  <p:notesSz cx="7104063"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A6B35-F4DA-456E-9061-6A4D17918AE7}" v="48" dt="2020-03-31T07:40:14.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52" autoAdjust="0"/>
  </p:normalViewPr>
  <p:slideViewPr>
    <p:cSldViewPr snapToGrid="0">
      <p:cViewPr varScale="1">
        <p:scale>
          <a:sx n="74" d="100"/>
          <a:sy n="74" d="100"/>
        </p:scale>
        <p:origin x="19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812EEC43-4BDC-4D44-B799-51E0E1A443CB}" type="datetimeFigureOut">
              <a:rPr lang="nl-BE" smtClean="0"/>
              <a:t>31/03/2020</a:t>
            </a:fld>
            <a:endParaRPr lang="nl-BE"/>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0A909AFD-7768-4C05-A284-A78CC2FE9968}" type="slidenum">
              <a:rPr lang="nl-BE" smtClean="0"/>
              <a:t>‹nr.›</a:t>
            </a:fld>
            <a:endParaRPr lang="nl-BE"/>
          </a:p>
        </p:txBody>
      </p:sp>
    </p:spTree>
    <p:extLst>
      <p:ext uri="{BB962C8B-B14F-4D97-AF65-F5344CB8AC3E}">
        <p14:creationId xmlns:p14="http://schemas.microsoft.com/office/powerpoint/2010/main" val="264988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zorgvoorbeter.nl/getdoc/c20ef6ba-446e-4acb-bb09-7f06a0fc815e/mondzorg-poetsinstructie.aspx#Eigentandenkiez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zorgvoorbeter.nl/getdoc/c20ef6ba-446e-4acb-bb09-7f06a0fc815e/mondzorg-poetsinstructie.aspx#Eigentandenkiez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zorgvoorbeter.nl/getdoc/c20ef6ba-446e-4acb-bb09-7f06a0fc815e/mondzorg-poetsinstructie.aspx#Eigentandenkieze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latin typeface="Bryant Pro Bold" panose="020B0503040000020003" pitchFamily="34" charset="0"/>
              </a:rPr>
              <a:t>Deze module betreft de</a:t>
            </a:r>
            <a:r>
              <a:rPr lang="nl-BE" b="0" baseline="0" dirty="0">
                <a:latin typeface="Bryant Pro Bold" panose="020B0503040000020003" pitchFamily="34" charset="0"/>
              </a:rPr>
              <a:t> </a:t>
            </a:r>
            <a:r>
              <a:rPr lang="nl-BE" b="1" baseline="0" dirty="0">
                <a:latin typeface="Bryant Pro Bold" panose="020B0503040000020003" pitchFamily="34" charset="0"/>
              </a:rPr>
              <a:t>basisopleidingsmodule</a:t>
            </a:r>
            <a:r>
              <a:rPr lang="nl-BE" b="0" baseline="0" dirty="0">
                <a:latin typeface="Bryant Pro Bold" panose="020B0503040000020003" pitchFamily="34" charset="0"/>
              </a:rPr>
              <a:t> mondzorg: richtlijnen dagelijkse mondzorg voor kwetsbare ouderen. </a:t>
            </a:r>
            <a:endParaRPr lang="nl-BE" b="0" dirty="0">
              <a:latin typeface="Bryant Pro Bold" panose="020B0503040000020003" pitchFamily="34" charset="0"/>
            </a:endParaRPr>
          </a:p>
          <a:p>
            <a:endParaRPr lang="nl-BE" b="0" dirty="0">
              <a:latin typeface="Bryant Pro Bold" panose="020B0503040000020003" pitchFamily="34" charset="0"/>
            </a:endParaRPr>
          </a:p>
          <a:p>
            <a:r>
              <a:rPr lang="nl-BE" b="0" dirty="0">
                <a:latin typeface="Bryant Pro Bold" panose="020B0503040000020003" pitchFamily="34" charset="0"/>
              </a:rPr>
              <a:t>Deze</a:t>
            </a:r>
            <a:r>
              <a:rPr lang="nl-BE" b="0" baseline="0" dirty="0">
                <a:latin typeface="Bryant Pro Bold" panose="020B0503040000020003" pitchFamily="34" charset="0"/>
              </a:rPr>
              <a:t> presentatie gebruik je als lid van het mondzorgteam om je naaste collega’s in te lichten over de juiste richtlijnen voor mondzorg bij de bewoners. Het is een belangrijk doel in dit project dat zoveel mogelijk (liefst alle!) zorgverleners op de hoogte zijn van deze richtlijnen. </a:t>
            </a:r>
          </a:p>
          <a:p>
            <a:endParaRPr lang="nl-BE" b="0" baseline="0" dirty="0">
              <a:latin typeface="Bryant Pro Bold" panose="020B0503040000020003" pitchFamily="34" charset="0"/>
            </a:endParaRPr>
          </a:p>
          <a:p>
            <a:r>
              <a:rPr lang="nl-BE" b="0" baseline="0" dirty="0">
                <a:latin typeface="Bryant Pro Bold" panose="020B0503040000020003" pitchFamily="34" charset="0"/>
              </a:rPr>
              <a:t>In de ‘notities’ sectie zal je telkens wat uitleg terugvinden om op terug te vallen.  Je kan kiezen om deze vorming in één geheel te geven, ofwel in aparte kleine stukjes. </a:t>
            </a:r>
          </a:p>
          <a:p>
            <a:r>
              <a:rPr lang="nl-BE" b="0" baseline="0" dirty="0">
                <a:latin typeface="Bryant Pro Bold" panose="020B0503040000020003" pitchFamily="34" charset="0"/>
              </a:rPr>
              <a:t>Indien je ze in één geheel wilt geven mag je rekenen op een vorming van +- 90 minuten. </a:t>
            </a:r>
          </a:p>
          <a:p>
            <a:endParaRPr lang="nl-BE" b="0" baseline="0" dirty="0">
              <a:latin typeface="Bryant Pro Bold" panose="020B0503040000020003" pitchFamily="34" charset="0"/>
            </a:endParaRPr>
          </a:p>
          <a:p>
            <a:r>
              <a:rPr lang="nl-BE" b="0" baseline="0" dirty="0">
                <a:latin typeface="Bryant Pro Bold" panose="020B0503040000020003" pitchFamily="34" charset="0"/>
              </a:rPr>
              <a:t>Wanneer je deze opleiding tijdens de overdracht of een bewonersoverleg wil geven:  </a:t>
            </a:r>
          </a:p>
          <a:p>
            <a:r>
              <a:rPr lang="nl-BE" b="0" baseline="0" dirty="0">
                <a:latin typeface="Bryant Pro Bold" panose="020B0503040000020003" pitchFamily="34" charset="0"/>
              </a:rPr>
              <a:t>Bv. neem 15 minuten tijd tijdens de overdracht om de richtlijnen ‘poetsen van een gebitsprothese’ uit te leggen.  Net zoals in de opleiding die jullie (het mondzorgteam) heeft ontvangen kan je ook werken met vrijwillige bewoners om bepaalde dingen te tonen. (Bv. Toon het gebruik van een interdentaal borsteltje (</a:t>
            </a:r>
            <a:r>
              <a:rPr lang="nl-BE" b="0" baseline="0" dirty="0" err="1">
                <a:latin typeface="Bryant Pro Bold" panose="020B0503040000020003" pitchFamily="34" charset="0"/>
              </a:rPr>
              <a:t>ragertje</a:t>
            </a:r>
            <a:r>
              <a:rPr lang="nl-BE" b="0" baseline="0" dirty="0">
                <a:latin typeface="Bryant Pro Bold" panose="020B0503040000020003" pitchFamily="34" charset="0"/>
              </a:rPr>
              <a:t>) voor bij een bewoner, gebruik een gemakkelijk zichtbare plaats, zoals de tanden in het front in de onderkaak. Laat iedere collega van de afdeling het zelf proberen.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a:t>
            </a:fld>
            <a:endParaRPr lang="nl-BE"/>
          </a:p>
        </p:txBody>
      </p:sp>
    </p:spTree>
    <p:extLst>
      <p:ext uri="{BB962C8B-B14F-4D97-AF65-F5344CB8AC3E}">
        <p14:creationId xmlns:p14="http://schemas.microsoft.com/office/powerpoint/2010/main" val="137517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a:t>
            </a:r>
            <a:r>
              <a:rPr lang="nl-BE" dirty="0" err="1"/>
              <a:t>ragertje</a:t>
            </a:r>
            <a:r>
              <a:rPr lang="nl-BE" baseline="0" dirty="0"/>
              <a:t> </a:t>
            </a:r>
            <a:r>
              <a:rPr lang="nl-BE" u="sng" baseline="0" dirty="0"/>
              <a:t>wordt</a:t>
            </a:r>
            <a:r>
              <a:rPr lang="nl-BE" baseline="0" dirty="0"/>
              <a:t> in de driehoekige ruimte tussen de tanden en het tandvlees gebracht. 2 x een voor-achter beweging maken en opschuiven naar de volgende ruimte. </a:t>
            </a:r>
          </a:p>
          <a:p>
            <a:r>
              <a:rPr lang="nl-BE" baseline="0" dirty="0"/>
              <a:t>Het is niet moeilijk om aan te leren, en wanneer je het in de vingers hebt kan je heel snel het gebit zo veel schoner krijgen. </a:t>
            </a:r>
          </a:p>
          <a:p>
            <a:endParaRPr lang="nl-BE" baseline="0" dirty="0"/>
          </a:p>
          <a:p>
            <a:r>
              <a:rPr lang="nl-BE" baseline="0" dirty="0"/>
              <a:t>Niet alle tussenruimtes zijn even groot. Ook de </a:t>
            </a:r>
            <a:r>
              <a:rPr lang="nl-BE" baseline="0" dirty="0" err="1"/>
              <a:t>ragertjes</a:t>
            </a:r>
            <a:r>
              <a:rPr lang="nl-BE" baseline="0" dirty="0"/>
              <a:t> komen voor in verschillende maten. De kunst is om de juiste maat te kiezen voor de ruimte. Indien je twijfelt kies je best voor een kleinere maat. Hiermee kan je nog eens link-rechts, wat schuin, bewegen om het proper te maken. Té grote maten gaan niet goed passen. </a:t>
            </a:r>
          </a:p>
          <a:p>
            <a:endParaRPr lang="nl-BE" baseline="0" dirty="0"/>
          </a:p>
          <a:p>
            <a:r>
              <a:rPr lang="nl-BE" baseline="0" dirty="0"/>
              <a:t>Indien je veel verschillende groottes van ruimtes ziet, kies dan voor het kleinste borsteltje. </a:t>
            </a:r>
          </a:p>
          <a:p>
            <a:endParaRPr lang="nl-BE" baseline="0" dirty="0"/>
          </a:p>
          <a:p>
            <a:r>
              <a:rPr lang="nl-BE" baseline="0" dirty="0"/>
              <a:t>Bron: demondnietvergeten.nl </a:t>
            </a:r>
          </a:p>
          <a:p>
            <a:r>
              <a:rPr lang="nl-BE" baseline="0" dirty="0" err="1"/>
              <a:t>Miradent</a:t>
            </a:r>
            <a:r>
              <a:rPr lang="nl-BE" baseline="0" dirty="0"/>
              <a:t>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10</a:t>
            </a:fld>
            <a:endParaRPr lang="nl-BE"/>
          </a:p>
        </p:txBody>
      </p:sp>
    </p:spTree>
    <p:extLst>
      <p:ext uri="{BB962C8B-B14F-4D97-AF65-F5344CB8AC3E}">
        <p14:creationId xmlns:p14="http://schemas.microsoft.com/office/powerpoint/2010/main" val="168714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Dit filmpje</a:t>
            </a:r>
            <a:r>
              <a:rPr lang="nl-BE" baseline="0" dirty="0"/>
              <a:t> van Nederlandse makelij legt op een bevattelijke manier uit hoe dat de natuurlijke tanden best gepoetst worden. Bron: demondnietvergeten.nl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11</a:t>
            </a:fld>
            <a:endParaRPr lang="nl-BE"/>
          </a:p>
        </p:txBody>
      </p:sp>
    </p:spTree>
    <p:extLst>
      <p:ext uri="{BB962C8B-B14F-4D97-AF65-F5344CB8AC3E}">
        <p14:creationId xmlns:p14="http://schemas.microsoft.com/office/powerpoint/2010/main" val="15480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baseline="0" dirty="0"/>
              <a:t>Bij poetsen met een manuele tandenborstel maak je schuren of schrobbende bewegingen.</a:t>
            </a:r>
          </a:p>
          <a:p>
            <a:pPr defTabSz="990752">
              <a:defRPr/>
            </a:pPr>
            <a:endParaRPr lang="nl-BE" baseline="0" dirty="0"/>
          </a:p>
          <a:p>
            <a:pPr defTabSz="990752">
              <a:defRPr/>
            </a:pPr>
            <a:r>
              <a:rPr lang="nl-BE" b="1" baseline="0" dirty="0"/>
              <a:t>Elektrisch poetsen</a:t>
            </a:r>
            <a:r>
              <a:rPr lang="nl-BE" baseline="0" dirty="0"/>
              <a:t>: belangrijk is wel om tand per tand de draaiende kop te verplaatsen, en </a:t>
            </a:r>
            <a:r>
              <a:rPr lang="nl-BE" b="1" baseline="0" dirty="0"/>
              <a:t>geen schurende voor-achter bewegingen</a:t>
            </a:r>
            <a:r>
              <a:rPr lang="nl-BE" baseline="0" dirty="0"/>
              <a:t> te maken bij het poetsen met een elektrische tandenborstel. </a:t>
            </a:r>
          </a:p>
          <a:p>
            <a:endParaRPr lang="nl-BE" baseline="0" dirty="0"/>
          </a:p>
          <a:p>
            <a:r>
              <a:rPr lang="nl-BE" baseline="0" dirty="0"/>
              <a:t>Bron: demondnietvergeten.nl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12</a:t>
            </a:fld>
            <a:endParaRPr lang="nl-BE"/>
          </a:p>
        </p:txBody>
      </p:sp>
    </p:spTree>
    <p:extLst>
      <p:ext uri="{BB962C8B-B14F-4D97-AF65-F5344CB8AC3E}">
        <p14:creationId xmlns:p14="http://schemas.microsoft.com/office/powerpoint/2010/main" val="352448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tweede groep</a:t>
            </a:r>
            <a:r>
              <a:rPr lang="nl-BE" baseline="0" dirty="0"/>
              <a:t> die wordt besproken zijn mensen zonder natuurlijke tanden, met uitneembare (volledige) gebitsprothesen. </a:t>
            </a:r>
          </a:p>
          <a:p>
            <a:endParaRPr lang="nl-BE" dirty="0"/>
          </a:p>
          <a:p>
            <a:r>
              <a:rPr lang="nl-BE" dirty="0"/>
              <a:t>Bron foto’s: Zorg Voor Beter</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14</a:t>
            </a:fld>
            <a:endParaRPr lang="nl-BE"/>
          </a:p>
        </p:txBody>
      </p:sp>
    </p:spTree>
    <p:extLst>
      <p:ext uri="{BB962C8B-B14F-4D97-AF65-F5344CB8AC3E}">
        <p14:creationId xmlns:p14="http://schemas.microsoft.com/office/powerpoint/2010/main" val="747955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Bron foto’s: Rita </a:t>
            </a:r>
            <a:r>
              <a:rPr lang="nl-BE" dirty="0" err="1"/>
              <a:t>Jablonski</a:t>
            </a:r>
            <a:r>
              <a:rPr lang="nl-BE" dirty="0"/>
              <a:t>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15</a:t>
            </a:fld>
            <a:endParaRPr lang="nl-BE"/>
          </a:p>
        </p:txBody>
      </p:sp>
    </p:spTree>
    <p:extLst>
      <p:ext uri="{BB962C8B-B14F-4D97-AF65-F5344CB8AC3E}">
        <p14:creationId xmlns:p14="http://schemas.microsoft.com/office/powerpoint/2010/main" val="96651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 Na iedere maaltijd wordt de gebitsprothese uit de mond gehaald en onder lopend water afgespoeld. Zo blijven er geen </a:t>
            </a:r>
            <a:r>
              <a:rPr lang="nl-BE" baseline="0" dirty="0"/>
              <a:t>etensresten achter tussen gebitsprothese en tandvlees, wat onaangenaam is. </a:t>
            </a:r>
            <a:endParaRPr lang="nl-BE" dirty="0"/>
          </a:p>
          <a:p>
            <a:endParaRPr lang="nl-BE" dirty="0"/>
          </a:p>
          <a:p>
            <a:endParaRPr lang="nl-BE" dirty="0"/>
          </a:p>
          <a:p>
            <a:r>
              <a:rPr lang="nl-BE" dirty="0"/>
              <a:t>2. Vraag aan het publiek: wat vind je het ‘vieste’ aan deze gebitsprothese?</a:t>
            </a:r>
            <a:r>
              <a:rPr lang="nl-BE" baseline="0" dirty="0"/>
              <a:t> </a:t>
            </a:r>
          </a:p>
          <a:p>
            <a:pPr marL="185766" indent="-185766">
              <a:buFontTx/>
              <a:buChar char="-"/>
            </a:pPr>
            <a:r>
              <a:rPr lang="nl-BE" baseline="0" dirty="0"/>
              <a:t>Die stukjes salade/spinazie?</a:t>
            </a:r>
          </a:p>
          <a:p>
            <a:pPr marL="185766" indent="-185766">
              <a:buFontTx/>
              <a:buChar char="-"/>
            </a:pPr>
            <a:r>
              <a:rPr lang="nl-BE" baseline="0" dirty="0"/>
              <a:t>Die witte smurrie = plaque (o.a. bacteriën!)  </a:t>
            </a:r>
            <a:endParaRPr lang="nl-BE" dirty="0"/>
          </a:p>
          <a:p>
            <a:r>
              <a:rPr lang="nl-BE" dirty="0"/>
              <a:t>Als de gebitsprothese de avond ervoor goed gereinigd</a:t>
            </a:r>
            <a:r>
              <a:rPr lang="nl-BE" baseline="0" dirty="0"/>
              <a:t> is kan je de soep van ‘s middags er zeer gemakkelijk afspoelen. </a:t>
            </a:r>
          </a:p>
          <a:p>
            <a:r>
              <a:rPr lang="nl-BE" baseline="0" dirty="0"/>
              <a:t>Voor de plaque moet je echt de borstel erbij halen. Dit is ook een test om na te gaan of de gebitsprothese regelmatig gepoetst worden. </a:t>
            </a:r>
          </a:p>
          <a:p>
            <a:r>
              <a:rPr lang="nl-BE" baseline="0" dirty="0"/>
              <a:t>Plaque kan je onmogelijk afspoelen. </a:t>
            </a:r>
            <a:endParaRPr lang="nl-BE" strike="sngStrik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16</a:t>
            </a:fld>
            <a:endParaRPr lang="nl-BE"/>
          </a:p>
        </p:txBody>
      </p:sp>
    </p:spTree>
    <p:extLst>
      <p:ext uri="{BB962C8B-B14F-4D97-AF65-F5344CB8AC3E}">
        <p14:creationId xmlns:p14="http://schemas.microsoft.com/office/powerpoint/2010/main" val="209900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gebitsprotheseborstel heeft langere en</a:t>
            </a:r>
            <a:r>
              <a:rPr lang="nl-BE" baseline="0" dirty="0"/>
              <a:t> stevigere haren. Zo kan je gemakkelijker schrobben. De schuine, driehoekige kant ga je gebruiken om de binnenkant van de gebitsprothese proper te maken (de kant van het tandvlees). De rechte kant gebruik je om de kant van de tanden goed schoon te schrobben. </a:t>
            </a:r>
          </a:p>
          <a:p>
            <a:r>
              <a:rPr lang="nl-BE" baseline="0" dirty="0"/>
              <a:t>Een tandenborstel is vaak te zacht en te klein. </a:t>
            </a:r>
          </a:p>
          <a:p>
            <a:endParaRPr lang="nl-BE" baseline="0" dirty="0"/>
          </a:p>
          <a:p>
            <a:r>
              <a:rPr lang="nl-BE" baseline="0" dirty="0"/>
              <a:t>We raden neutrale vloeibare handzeep aan om gebitsprotheses te poetsen. Je kan het meer met de afwas vergelijken dan met het poetsen van je natuurlijke tanden. Wanneer alles goed proper is en goed afgespoeld zal je geen zeep meer proeven. (Net zoals je bestek of glazen!)</a:t>
            </a:r>
          </a:p>
          <a:p>
            <a:endParaRPr lang="nl-BE" dirty="0"/>
          </a:p>
          <a:p>
            <a:endParaRPr lang="nl-BE" dirty="0"/>
          </a:p>
          <a:p>
            <a:r>
              <a:rPr lang="nl-BE" b="0" dirty="0"/>
              <a:t>Tip: sommige WZC lossen de eerste</a:t>
            </a:r>
            <a:r>
              <a:rPr lang="nl-BE" b="0" baseline="0" dirty="0"/>
              <a:t> </a:t>
            </a:r>
            <a:r>
              <a:rPr lang="nl-BE" b="0" dirty="0"/>
              <a:t>aversie bij bepaalde bewoners</a:t>
            </a:r>
            <a:r>
              <a:rPr lang="nl-BE" b="0" baseline="0" dirty="0"/>
              <a:t> op door flesjes te vullen met niet geparfumeerde vloeibare zeep. Ook zeer goedkoop in bulk aangekocht. Dan te labelen ‘Gebitsprothesezeep’. De acceptatie is dan veel hoger.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17</a:t>
            </a:fld>
            <a:endParaRPr lang="nl-BE"/>
          </a:p>
        </p:txBody>
      </p:sp>
    </p:spTree>
    <p:extLst>
      <p:ext uri="{BB962C8B-B14F-4D97-AF65-F5344CB8AC3E}">
        <p14:creationId xmlns:p14="http://schemas.microsoft.com/office/powerpoint/2010/main" val="2517732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Deze gebitsprotheseborstel heeft dienst gedaan, maar mag nu zéker vervangen worden.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18</a:t>
            </a:fld>
            <a:endParaRPr lang="nl-BE"/>
          </a:p>
        </p:txBody>
      </p:sp>
    </p:spTree>
    <p:extLst>
      <p:ext uri="{BB962C8B-B14F-4D97-AF65-F5344CB8AC3E}">
        <p14:creationId xmlns:p14="http://schemas.microsoft.com/office/powerpoint/2010/main" val="294729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beste moment om de gebitsprothese te poetsen is ‘s avonds voor het slapen</a:t>
            </a:r>
            <a:r>
              <a:rPr lang="nl-BE" baseline="0" dirty="0"/>
              <a:t> gaan. Zo kan de gebitsprothese proper </a:t>
            </a:r>
            <a:r>
              <a:rPr lang="nl-BE" b="1" baseline="0" dirty="0"/>
              <a:t>en DROOG </a:t>
            </a:r>
            <a:r>
              <a:rPr lang="nl-BE" baseline="0" dirty="0"/>
              <a:t>bewaard worden ‘s nachts. </a:t>
            </a:r>
            <a:endParaRPr lang="nl-BE" dirty="0"/>
          </a:p>
          <a:p>
            <a:endParaRPr lang="nl-BE" dirty="0"/>
          </a:p>
          <a:p>
            <a:r>
              <a:rPr lang="nl-BE" dirty="0"/>
              <a:t>Weken in natuurazijn</a:t>
            </a:r>
            <a:r>
              <a:rPr lang="nl-BE" baseline="0" dirty="0"/>
              <a:t> heeft geen nadelig effect op de gebitsprothese, voor het gemak stellen we voor om de </a:t>
            </a:r>
            <a:r>
              <a:rPr lang="nl-BE" b="0" baseline="0" dirty="0"/>
              <a:t>gebits</a:t>
            </a:r>
            <a:r>
              <a:rPr lang="nl-BE" baseline="0" dirty="0"/>
              <a:t>prothese één nacht te weken in azijn. Erna goed schrobben. Eén nacht herhalen indien nodig. </a:t>
            </a:r>
          </a:p>
          <a:p>
            <a:r>
              <a:rPr lang="nl-BE" baseline="0" dirty="0"/>
              <a:t>Wanneer nog steeds niet het gewenste resultaat een tandarts of mondhygiënist raadplegen. </a:t>
            </a:r>
          </a:p>
          <a:p>
            <a:endParaRPr lang="nl-BE" b="1" baseline="0" dirty="0"/>
          </a:p>
          <a:p>
            <a:r>
              <a:rPr lang="nl-BE" b="0" baseline="0" dirty="0"/>
              <a:t>Tip: dit gebeurt best buiten de kamer van de bewoner door een zorgverlener van het WZC. </a:t>
            </a:r>
          </a:p>
          <a:p>
            <a:r>
              <a:rPr lang="nl-BE" b="0" baseline="0" dirty="0"/>
              <a:t>Tip: als elke dag de gebitsprothese goed gepoetst wordt zal er zich geen kalkaanslag kunnen vormen. Voorkomen is dus de oplossing!</a:t>
            </a:r>
          </a:p>
          <a:p>
            <a:endParaRPr lang="nl-BE" baseline="0" dirty="0"/>
          </a:p>
          <a:p>
            <a:endParaRPr lang="nl-BE" baseline="0" dirty="0"/>
          </a:p>
          <a:p>
            <a:pPr defTabSz="990752">
              <a:defRPr/>
            </a:pPr>
            <a:r>
              <a:rPr lang="nl-BE" dirty="0">
                <a:hlinkClick r:id="rId3"/>
              </a:rPr>
              <a:t>Bron</a:t>
            </a:r>
            <a:r>
              <a:rPr lang="nl-BE" baseline="0" dirty="0">
                <a:hlinkClick r:id="rId3"/>
              </a:rPr>
              <a:t> foto’s:</a:t>
            </a:r>
          </a:p>
          <a:p>
            <a:r>
              <a:rPr lang="nl-BE" dirty="0"/>
              <a:t>Gezonde Mond.</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19</a:t>
            </a:fld>
            <a:endParaRPr lang="nl-BE"/>
          </a:p>
        </p:txBody>
      </p:sp>
    </p:spTree>
    <p:extLst>
      <p:ext uri="{BB962C8B-B14F-4D97-AF65-F5344CB8AC3E}">
        <p14:creationId xmlns:p14="http://schemas.microsoft.com/office/powerpoint/2010/main" val="267571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t>
            </a:r>
            <a:r>
              <a:rPr lang="nl-BE" baseline="0" dirty="0"/>
              <a:t> Hoewel het soms moeilijk is om oude gewoontes te doorbreken is het toch belangrijk dat de bewoners niet slapen met hun gebitsprotheses </a:t>
            </a:r>
            <a:r>
              <a:rPr lang="nl-BE" b="0" baseline="0" dirty="0"/>
              <a:t>in de mond.</a:t>
            </a:r>
          </a:p>
          <a:p>
            <a:r>
              <a:rPr lang="nl-BE" baseline="0" dirty="0"/>
              <a:t>Dit doen we om schimmelinfecties en irritatie van het tandvlees te vermijden. Je houdt je schoenen toch ook niet aan ‘s nachts? Het tandvlees moet wat kunnen ademen. </a:t>
            </a:r>
          </a:p>
          <a:p>
            <a:endParaRPr lang="nl-BE" baseline="0" dirty="0"/>
          </a:p>
          <a:p>
            <a:r>
              <a:rPr lang="nl-BE" baseline="0" dirty="0"/>
              <a:t>Er werd ook aangetoond dat het risico op het krijgen van een longontsteking tweemaal hoger was bij personen die ‘s nachts hun gebitsprothese inhielden!</a:t>
            </a:r>
          </a:p>
          <a:p>
            <a:endParaRPr lang="nl-BE" baseline="0" dirty="0"/>
          </a:p>
          <a:p>
            <a:pPr defTabSz="990752">
              <a:defRPr/>
            </a:pPr>
            <a:r>
              <a:rPr lang="nl-BE" dirty="0">
                <a:hlinkClick r:id="rId3"/>
              </a:rPr>
              <a:t>Bron</a:t>
            </a:r>
            <a:r>
              <a:rPr lang="nl-BE" baseline="0" dirty="0">
                <a:hlinkClick r:id="rId3"/>
              </a:rPr>
              <a:t> foto’s:</a:t>
            </a:r>
          </a:p>
          <a:p>
            <a:r>
              <a:rPr lang="nl-BE" dirty="0"/>
              <a:t>Gezonde Mond</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20</a:t>
            </a:fld>
            <a:endParaRPr lang="nl-BE"/>
          </a:p>
        </p:txBody>
      </p:sp>
    </p:spTree>
    <p:extLst>
      <p:ext uri="{BB962C8B-B14F-4D97-AF65-F5344CB8AC3E}">
        <p14:creationId xmlns:p14="http://schemas.microsoft.com/office/powerpoint/2010/main" val="362257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a:r>
            <a:r>
              <a:rPr lang="nl-BE" baseline="0" dirty="0"/>
              <a:t>e gaan de </a:t>
            </a:r>
            <a:r>
              <a:rPr lang="nl-BE" dirty="0" err="1"/>
              <a:t>de</a:t>
            </a:r>
            <a:r>
              <a:rPr lang="nl-BE" dirty="0"/>
              <a:t> verschillende mogelijkheden die</a:t>
            </a:r>
            <a:r>
              <a:rPr lang="nl-BE" baseline="0" dirty="0"/>
              <a:t> je kan tegenkomen in de monden overlopen. Per situatie zal je verschillende materialen nodig hebben. We gaan mond per mond de belangrijkste zaken bekijken.</a:t>
            </a:r>
          </a:p>
          <a:p>
            <a:r>
              <a:rPr lang="nl-BE" baseline="0" dirty="0"/>
              <a:t>1. Ten eerste starten we met bewoners die enkel natuurlijke tanden hebben. Hier kan je ook kronen, bruggen en tanden op implantaten in rekenen. </a:t>
            </a:r>
          </a:p>
          <a:p>
            <a:r>
              <a:rPr lang="nl-BE" baseline="0" dirty="0"/>
              <a:t>Onder natuurlijke tanden verstaan we </a:t>
            </a:r>
            <a:r>
              <a:rPr lang="nl-BE" b="1" baseline="0" dirty="0"/>
              <a:t>alles wat je niet uit de mond kunt nemen</a:t>
            </a:r>
            <a:r>
              <a:rPr lang="nl-BE" b="0" baseline="0" dirty="0"/>
              <a:t>, alles wat vast is dus. </a:t>
            </a:r>
            <a:endParaRPr lang="nl-BE" dirty="0"/>
          </a:p>
          <a:p>
            <a:endParaRPr lang="nl-BE" dirty="0"/>
          </a:p>
          <a:p>
            <a:pPr defTabSz="990752"/>
            <a:r>
              <a:rPr lang="nl-BE" dirty="0"/>
              <a:t>2. De tweede groep zijn mensen</a:t>
            </a:r>
            <a:r>
              <a:rPr lang="nl-BE" baseline="0" dirty="0"/>
              <a:t> met  (volledige) gebitsprothesen. In de volksmond ‘enkel valse tanden, of alleen nog maar een kunstgebit’. Deze mensen hebben geen natuurlijke tanden, de gebitsprothese rust volledig op de tandeloze kaken. </a:t>
            </a:r>
          </a:p>
          <a:p>
            <a:endParaRPr lang="nl-BE" dirty="0"/>
          </a:p>
          <a:p>
            <a:r>
              <a:rPr lang="nl-BE" dirty="0"/>
              <a:t>3. Een</a:t>
            </a:r>
            <a:r>
              <a:rPr lang="nl-BE" baseline="0" dirty="0"/>
              <a:t> derde, grote groep heeft zowel natuurlijke tanden als </a:t>
            </a:r>
            <a:r>
              <a:rPr lang="nl-BE" b="1" baseline="0" dirty="0">
                <a:latin typeface="Bryant Pro Bold" panose="020B0503040000020003" pitchFamily="34" charset="0"/>
              </a:rPr>
              <a:t>uitneembare tandvervanging(en)</a:t>
            </a:r>
            <a:r>
              <a:rPr lang="nl-BE" b="0" baseline="0" dirty="0">
                <a:latin typeface="+mn-lt"/>
              </a:rPr>
              <a:t>. </a:t>
            </a:r>
          </a:p>
          <a:p>
            <a:r>
              <a:rPr lang="nl-BE" b="0" baseline="0" dirty="0">
                <a:latin typeface="+mn-lt"/>
              </a:rPr>
              <a:t>Dit zijn dan gedeeltelijke of partiele gebitsprothesen, en bestaan in vele vormen en maten; met een metalen basis of met een kunststofbasis (een plaatje wordt ook wel eens gezegd). </a:t>
            </a:r>
          </a:p>
          <a:p>
            <a:r>
              <a:rPr lang="nl-BE" b="0" baseline="0" dirty="0">
                <a:latin typeface="+mn-lt"/>
              </a:rPr>
              <a:t>Bij deze personen zien we een gedeelte dat </a:t>
            </a:r>
            <a:r>
              <a:rPr lang="nl-BE" b="1" baseline="0" dirty="0">
                <a:latin typeface="+mn-lt"/>
              </a:rPr>
              <a:t>vast</a:t>
            </a:r>
            <a:r>
              <a:rPr lang="nl-BE" b="0" baseline="0" dirty="0">
                <a:latin typeface="+mn-lt"/>
              </a:rPr>
              <a:t> zit in de mond (de natuurlijke tanden), en een gedeelte dat </a:t>
            </a:r>
            <a:r>
              <a:rPr lang="nl-BE" b="1" baseline="0" dirty="0">
                <a:latin typeface="+mn-lt"/>
              </a:rPr>
              <a:t>uitneembaar</a:t>
            </a:r>
            <a:r>
              <a:rPr lang="nl-BE" b="0" baseline="0" dirty="0">
                <a:latin typeface="+mn-lt"/>
              </a:rPr>
              <a:t> is (de gebitsprothese). </a:t>
            </a:r>
          </a:p>
          <a:p>
            <a:r>
              <a:rPr lang="nl-BE" b="0" baseline="0" dirty="0">
                <a:latin typeface="+mn-lt"/>
              </a:rPr>
              <a:t>Deze twee delen worden met andere materialen gepoetst. </a:t>
            </a:r>
          </a:p>
          <a:p>
            <a:endParaRPr lang="nl-BE" b="0" baseline="0" dirty="0">
              <a:latin typeface="+mn-lt"/>
            </a:endParaRPr>
          </a:p>
          <a:p>
            <a:r>
              <a:rPr lang="nl-BE" dirty="0"/>
              <a:t>4. Groep 4 lijkt</a:t>
            </a:r>
            <a:r>
              <a:rPr lang="nl-BE" baseline="0" dirty="0"/>
              <a:t> een beetje op groep 3. </a:t>
            </a:r>
          </a:p>
          <a:p>
            <a:r>
              <a:rPr lang="nl-BE" baseline="0" dirty="0"/>
              <a:t>De </a:t>
            </a:r>
            <a:r>
              <a:rPr lang="nl-BE" b="1" baseline="0" dirty="0"/>
              <a:t>implantaten of structuren </a:t>
            </a:r>
            <a:r>
              <a:rPr lang="nl-BE" baseline="0" dirty="0"/>
              <a:t>aanwezig in de mond zitten ook </a:t>
            </a:r>
            <a:r>
              <a:rPr lang="nl-BE" b="1" baseline="0" dirty="0"/>
              <a:t>vast</a:t>
            </a:r>
            <a:r>
              <a:rPr lang="nl-BE" baseline="0" dirty="0"/>
              <a:t>. Daarop werd een </a:t>
            </a:r>
            <a:r>
              <a:rPr lang="nl-BE" b="1" baseline="0" dirty="0"/>
              <a:t>uitneembare</a:t>
            </a:r>
            <a:r>
              <a:rPr lang="nl-BE" baseline="0" dirty="0"/>
              <a:t> gebitsprothese gemaakt die hierop vastklikt. </a:t>
            </a:r>
          </a:p>
          <a:p>
            <a:r>
              <a:rPr lang="nl-BE" baseline="0" dirty="0"/>
              <a:t>Het feit dat de gebitsprothesen kunnen vastklikken geeft meer comfort voor de bewoner bij het kauwen, eten en spreken. </a:t>
            </a:r>
          </a:p>
          <a:p>
            <a:r>
              <a:rPr lang="nl-BE" baseline="0" dirty="0"/>
              <a:t>Niet alleen de gebitsprothesen moeten verzorgd worden, maar ook de vaste implantaatstructuren in de mond!</a:t>
            </a:r>
          </a:p>
          <a:p>
            <a:endParaRPr lang="nl-BE" b="0" baseline="0" dirty="0">
              <a:latin typeface="+mn-lt"/>
            </a:endParaRPr>
          </a:p>
          <a:p>
            <a:r>
              <a:rPr lang="nl-BE" dirty="0"/>
              <a:t>5. De laatste groep heeft noch natuurlijke tanden,</a:t>
            </a:r>
            <a:r>
              <a:rPr lang="nl-BE" baseline="0" dirty="0"/>
              <a:t> noch gebitsprothesen. Minder werk, dat is zeker. </a:t>
            </a:r>
          </a:p>
          <a:p>
            <a:r>
              <a:rPr lang="nl-BE" baseline="0" dirty="0"/>
              <a:t>Toch moeten we hen niet helemaal laten varen! Regelmatig het tandvlees proper maken en de mond inspecteren is een must. </a:t>
            </a:r>
          </a:p>
          <a:p>
            <a:r>
              <a:rPr lang="nl-BE" dirty="0"/>
              <a:t>Ook de tong mag niet vergeten worden als een belangrijk</a:t>
            </a:r>
            <a:r>
              <a:rPr lang="nl-BE" baseline="0" dirty="0"/>
              <a:t> deel van de dagelijkse zorg. </a:t>
            </a:r>
          </a:p>
          <a:p>
            <a:endParaRPr lang="nl-BE" baseline="0" dirty="0"/>
          </a:p>
          <a:p>
            <a:r>
              <a:rPr lang="nl-BE" baseline="0" dirty="0"/>
              <a:t>7. Als laatste vind je een aantal slides over het poetsen bij een zorgvrager.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a:t>
            </a:fld>
            <a:endParaRPr lang="nl-BE"/>
          </a:p>
        </p:txBody>
      </p:sp>
    </p:spTree>
    <p:extLst>
      <p:ext uri="{BB962C8B-B14F-4D97-AF65-F5344CB8AC3E}">
        <p14:creationId xmlns:p14="http://schemas.microsoft.com/office/powerpoint/2010/main" val="3902666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a:t>
            </a:r>
            <a:r>
              <a:rPr lang="nl-BE" baseline="0" dirty="0"/>
              <a:t> algemeen stellen we dat goed poetsen voldoende moet zijn om de gebitsprothesen proper te krijgen. Het kopen van extra reinigingstabletjes moet zeker niet. </a:t>
            </a:r>
          </a:p>
          <a:p>
            <a:r>
              <a:rPr lang="nl-BE" baseline="0" dirty="0"/>
              <a:t>Indien je ze écht wilt gebruiken, weet dat de werking reeds stopt na 15-25 minuten. Bewaar de gebitsprothese steeds droog ‘s nachts! </a:t>
            </a:r>
          </a:p>
          <a:p>
            <a:endParaRPr lang="nl-BE" b="1" baseline="0" dirty="0"/>
          </a:p>
          <a:p>
            <a:r>
              <a:rPr lang="nl-BE" b="1" baseline="0" dirty="0"/>
              <a:t>Tip: </a:t>
            </a:r>
            <a:r>
              <a:rPr lang="nl-BE" b="0" baseline="0" dirty="0"/>
              <a:t>bij verkleuring van de gebitsprothesen kan het gebruik van reinigingstabletten aangeraden worden maar dan maximaal 1 keer om de 14 dagen gedurende 10 tot 15 minuten.</a:t>
            </a:r>
          </a:p>
          <a:p>
            <a:r>
              <a:rPr lang="nl-BE" b="0" baseline="0" dirty="0"/>
              <a:t>Nadien zeer </a:t>
            </a:r>
            <a:r>
              <a:rPr lang="nl-BE" b="0" baseline="0" dirty="0" err="1"/>
              <a:t>zeer</a:t>
            </a:r>
            <a:r>
              <a:rPr lang="nl-BE" b="0" baseline="0" dirty="0"/>
              <a:t> goed afspoelen. Dit gebeurt best door een intermediair (zorgkundige, paramedicus). Reinigingstabletten horen niet thuis op de kamer/badkamer van een persoon met het dementiesyndroom. Deze personen zien deze tabletten soms als medicatie. </a:t>
            </a:r>
          </a:p>
          <a:p>
            <a:endParaRPr lang="nl-BE" b="0" baseline="0" dirty="0"/>
          </a:p>
          <a:p>
            <a:r>
              <a:rPr lang="nl-BE" b="0" baseline="0" dirty="0"/>
              <a:t>Het gebruik van reinigingstabletten wordt verder uitgewerkt in de specifieke module. </a:t>
            </a:r>
            <a:endParaRPr lang="nl-BE" b="0"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21</a:t>
            </a:fld>
            <a:endParaRPr lang="nl-BE"/>
          </a:p>
        </p:txBody>
      </p:sp>
    </p:spTree>
    <p:extLst>
      <p:ext uri="{BB962C8B-B14F-4D97-AF65-F5344CB8AC3E}">
        <p14:creationId xmlns:p14="http://schemas.microsoft.com/office/powerpoint/2010/main" val="145177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Houd de </a:t>
            </a:r>
            <a:r>
              <a:rPr lang="nl-BE" baseline="0" dirty="0"/>
              <a:t>gebitsprothese goed vast tussen je ene hand en schrob met de andere. </a:t>
            </a:r>
          </a:p>
          <a:p>
            <a:endParaRPr lang="nl-BE" baseline="0" dirty="0"/>
          </a:p>
          <a:p>
            <a:r>
              <a:rPr lang="nl-BE" baseline="0" dirty="0"/>
              <a:t>Als je poetst boven een lavabo kan je een klein laagje water laten lopen, zodat wanneer de gebitprothese uit je handen glipt deze zacht kan vallen in het water. Een andere methode is het poetsen boven een handdoek of doekje. </a:t>
            </a:r>
          </a:p>
          <a:p>
            <a:endParaRPr lang="nl-BE" b="0" baseline="0" dirty="0"/>
          </a:p>
          <a:p>
            <a:r>
              <a:rPr lang="nl-BE" b="0" baseline="0" dirty="0"/>
              <a:t>Tip: vergeet niet te poetsen waar je de gebitsprothese vast hebt gehouden.</a:t>
            </a:r>
          </a:p>
          <a:p>
            <a:endParaRPr lang="nl-BE" b="0" baseline="0" dirty="0"/>
          </a:p>
          <a:p>
            <a:r>
              <a:rPr lang="nl-BE" b="0" baseline="0" dirty="0"/>
              <a:t>! Hoewel de tekening links zeer duidelijk is, missen we hier toch handschoenen.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22</a:t>
            </a:fld>
            <a:endParaRPr lang="nl-BE"/>
          </a:p>
        </p:txBody>
      </p:sp>
    </p:spTree>
    <p:extLst>
      <p:ext uri="{BB962C8B-B14F-4D97-AF65-F5344CB8AC3E}">
        <p14:creationId xmlns:p14="http://schemas.microsoft.com/office/powerpoint/2010/main" val="587478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Vooral</a:t>
            </a:r>
            <a:r>
              <a:rPr lang="nl-BE" b="1" dirty="0"/>
              <a:t> vooraan </a:t>
            </a:r>
            <a:r>
              <a:rPr lang="nl-BE" dirty="0"/>
              <a:t>aan de binnenkant van een gebitsprothese</a:t>
            </a:r>
            <a:r>
              <a:rPr lang="nl-BE" baseline="0" dirty="0"/>
              <a:t> voor de bovenkaak zal je het meeste plaque zien.  Besteed het meeste aandacht aan deze regio!</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23</a:t>
            </a:fld>
            <a:endParaRPr lang="nl-BE"/>
          </a:p>
        </p:txBody>
      </p:sp>
    </p:spTree>
    <p:extLst>
      <p:ext uri="{BB962C8B-B14F-4D97-AF65-F5344CB8AC3E}">
        <p14:creationId xmlns:p14="http://schemas.microsoft.com/office/powerpoint/2010/main" val="507224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Kleefpasta kan een vuile boel zijn. Wanneer</a:t>
            </a:r>
            <a:r>
              <a:rPr lang="nl-BE" baseline="0" dirty="0"/>
              <a:t> het niet écht nodig is raden </a:t>
            </a:r>
            <a:r>
              <a:rPr lang="nl-BE" b="0" baseline="0" dirty="0"/>
              <a:t>we aan om kleefpasta niet te gebruiken</a:t>
            </a:r>
            <a:r>
              <a:rPr lang="nl-BE" b="1" baseline="0" dirty="0"/>
              <a:t>. </a:t>
            </a:r>
          </a:p>
          <a:p>
            <a:endParaRPr lang="nl-BE" baseline="0" dirty="0"/>
          </a:p>
          <a:p>
            <a:r>
              <a:rPr lang="nl-BE" baseline="0" dirty="0"/>
              <a:t>Bij sommige mensen kan het helpen om het zelfvertrouwen te verhogen. Het werkt alleen wanneer de gebitsprothese goed past! </a:t>
            </a:r>
          </a:p>
          <a:p>
            <a:endParaRPr lang="nl-BE" baseline="0" dirty="0"/>
          </a:p>
          <a:p>
            <a:r>
              <a:rPr lang="nl-BE" baseline="0" dirty="0"/>
              <a:t>Iedere dag moeten alle resten van kleefpasta grondig worden schoongemaakt.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24</a:t>
            </a:fld>
            <a:endParaRPr lang="nl-BE"/>
          </a:p>
        </p:txBody>
      </p:sp>
    </p:spTree>
    <p:extLst>
      <p:ext uri="{BB962C8B-B14F-4D97-AF65-F5344CB8AC3E}">
        <p14:creationId xmlns:p14="http://schemas.microsoft.com/office/powerpoint/2010/main" val="78642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Deze poetskaart geeft een overzicht</a:t>
            </a:r>
            <a:r>
              <a:rPr lang="nl-BE" baseline="0" dirty="0"/>
              <a:t> van het protocol ‘Mondzorg bij personen met gebitsprothesen’</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25</a:t>
            </a:fld>
            <a:endParaRPr lang="nl-BE"/>
          </a:p>
        </p:txBody>
      </p:sp>
    </p:spTree>
    <p:extLst>
      <p:ext uri="{BB962C8B-B14F-4D97-AF65-F5344CB8AC3E}">
        <p14:creationId xmlns:p14="http://schemas.microsoft.com/office/powerpoint/2010/main" val="3923631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het poetsen ga je </a:t>
            </a:r>
            <a:r>
              <a:rPr lang="nl-BE" b="1" dirty="0"/>
              <a:t>steeds </a:t>
            </a:r>
            <a:r>
              <a:rPr lang="nl-BE" dirty="0"/>
              <a:t>het</a:t>
            </a:r>
            <a:r>
              <a:rPr lang="nl-BE" baseline="0" dirty="0"/>
              <a:t> </a:t>
            </a:r>
            <a:r>
              <a:rPr lang="nl-BE" b="1" baseline="0" dirty="0"/>
              <a:t>uitneembare </a:t>
            </a:r>
            <a:r>
              <a:rPr lang="nl-BE" baseline="0" dirty="0"/>
              <a:t>gedeelte, de gebitsprothese, </a:t>
            </a:r>
            <a:r>
              <a:rPr lang="nl-BE" b="1" baseline="0" dirty="0"/>
              <a:t>uit de mond </a:t>
            </a:r>
            <a:r>
              <a:rPr lang="nl-BE" baseline="0" dirty="0"/>
              <a:t>halen vooraleer je start. </a:t>
            </a:r>
          </a:p>
          <a:p>
            <a:endParaRPr lang="nl-BE" baseline="0" dirty="0"/>
          </a:p>
          <a:p>
            <a:r>
              <a:rPr lang="nl-BE" baseline="0" dirty="0"/>
              <a:t>We raden het af om de zorg voor de gebitsprothese en de natuurlijke tanden op twee verschillende tijdstippen uit te voeren (bv. ‘s morgens natuurlijke tanden, ‘s avonds gebitsprothese) . Doe dit bij voorkeur samen.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26</a:t>
            </a:fld>
            <a:endParaRPr lang="nl-BE"/>
          </a:p>
        </p:txBody>
      </p:sp>
    </p:spTree>
    <p:extLst>
      <p:ext uri="{BB962C8B-B14F-4D97-AF65-F5344CB8AC3E}">
        <p14:creationId xmlns:p14="http://schemas.microsoft.com/office/powerpoint/2010/main" val="1894746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a:t>
            </a:r>
            <a:r>
              <a:rPr lang="nl-BE" baseline="0" dirty="0"/>
              <a:t> heb je een combinatie van de benodigdheden van ‘mondzorg bij natuurlijk tanden’ en ‘mondzorg bij gebitsprothesen’. </a:t>
            </a:r>
          </a:p>
          <a:p>
            <a:endParaRPr lang="nl-BE" baseline="0" dirty="0"/>
          </a:p>
          <a:p>
            <a:r>
              <a:rPr lang="nl-BE" baseline="0" dirty="0"/>
              <a:t>Ook al bevat de gedeeltelijke uitneembare gebitsprothese maar 1 tand, dan wel 10, ze worden op </a:t>
            </a:r>
            <a:r>
              <a:rPr lang="nl-BE" b="1" baseline="0" dirty="0">
                <a:latin typeface="Bryant Pro Bold" panose="020B0503040000020003" pitchFamily="34" charset="0"/>
              </a:rPr>
              <a:t>dezelfde manier verzorgd als volledige gebitsprothesen</a:t>
            </a:r>
            <a:r>
              <a:rPr lang="nl-BE" baseline="0" dirty="0"/>
              <a:t>. </a:t>
            </a:r>
          </a:p>
          <a:p>
            <a:endParaRPr lang="nl-BE" baseline="0" dirty="0"/>
          </a:p>
          <a:p>
            <a:r>
              <a:rPr lang="nl-BE" baseline="0" dirty="0"/>
              <a:t>Waarom dat </a:t>
            </a:r>
            <a:r>
              <a:rPr lang="nl-BE" b="1" baseline="0" dirty="0"/>
              <a:t>gaasje</a:t>
            </a:r>
            <a:r>
              <a:rPr lang="nl-BE" baseline="0" dirty="0"/>
              <a:t>? Ook het tandvlees onder de gedeeltelijke gebitsprothese mag niet vergeten worden.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27</a:t>
            </a:fld>
            <a:endParaRPr lang="nl-BE"/>
          </a:p>
        </p:txBody>
      </p:sp>
    </p:spTree>
    <p:extLst>
      <p:ext uri="{BB962C8B-B14F-4D97-AF65-F5344CB8AC3E}">
        <p14:creationId xmlns:p14="http://schemas.microsoft.com/office/powerpoint/2010/main" val="3932096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Dit lijkt veel doordat je alle handelingen voor natuurlijke</a:t>
            </a:r>
            <a:r>
              <a:rPr lang="nl-BE" baseline="0" dirty="0"/>
              <a:t> tanden en gebitsprothesen samen moet voegen. Geen nood, wanneer je dit eenmaal onder de knie hebt kan dit erg vlot verlopen! </a:t>
            </a:r>
          </a:p>
          <a:p>
            <a:endParaRPr lang="nl-BE" baseline="0" dirty="0"/>
          </a:p>
          <a:p>
            <a:r>
              <a:rPr lang="nl-BE" baseline="0" dirty="0"/>
              <a:t>Overloop al deze stappen eens, eventueel met een vrijwillige bewoner.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28</a:t>
            </a:fld>
            <a:endParaRPr lang="nl-BE"/>
          </a:p>
        </p:txBody>
      </p:sp>
    </p:spTree>
    <p:extLst>
      <p:ext uri="{BB962C8B-B14F-4D97-AF65-F5344CB8AC3E}">
        <p14:creationId xmlns:p14="http://schemas.microsoft.com/office/powerpoint/2010/main" val="766548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dirty="0">
                <a:hlinkClick r:id="rId3"/>
              </a:rPr>
              <a:t>Bron</a:t>
            </a:r>
            <a:r>
              <a:rPr lang="nl-BE" baseline="0" dirty="0">
                <a:hlinkClick r:id="rId3"/>
              </a:rPr>
              <a:t> foto’s: </a:t>
            </a:r>
            <a:r>
              <a:rPr lang="nl-BE" baseline="0" dirty="0" err="1">
                <a:hlinkClick r:id="rId3"/>
              </a:rPr>
              <a:t>ZorgVoorBeter</a:t>
            </a:r>
            <a:r>
              <a:rPr lang="nl-BE" baseline="0" dirty="0">
                <a:hlinkClick r:id="rId3"/>
              </a:rPr>
              <a:t>, Gezonde Mond</a:t>
            </a:r>
          </a:p>
          <a:p>
            <a:pPr defTabSz="990752">
              <a:defRPr/>
            </a:pPr>
            <a:endParaRPr lang="nl-BE" baseline="0" dirty="0">
              <a:hlinkClick r:id="rId3"/>
            </a:endParaRPr>
          </a:p>
          <a:p>
            <a:r>
              <a:rPr lang="nl-BE" dirty="0"/>
              <a:t>Groep 4 lijkt</a:t>
            </a:r>
            <a:r>
              <a:rPr lang="nl-BE" baseline="0" dirty="0"/>
              <a:t> een beetje op groep 3. </a:t>
            </a:r>
          </a:p>
          <a:p>
            <a:r>
              <a:rPr lang="nl-BE" baseline="0" dirty="0"/>
              <a:t>De </a:t>
            </a:r>
            <a:r>
              <a:rPr lang="nl-BE" b="1" baseline="0" dirty="0"/>
              <a:t>implantaten of structuren </a:t>
            </a:r>
            <a:r>
              <a:rPr lang="nl-BE" baseline="0" dirty="0"/>
              <a:t>aanwezig in de mond zitten ook </a:t>
            </a:r>
            <a:r>
              <a:rPr lang="nl-BE" b="1" baseline="0" dirty="0"/>
              <a:t>vast</a:t>
            </a:r>
            <a:r>
              <a:rPr lang="nl-BE" baseline="0" dirty="0"/>
              <a:t>. Daarop werd een </a:t>
            </a:r>
            <a:r>
              <a:rPr lang="nl-BE" b="1" baseline="0" dirty="0"/>
              <a:t>uitneembare</a:t>
            </a:r>
            <a:r>
              <a:rPr lang="nl-BE" baseline="0" dirty="0"/>
              <a:t> gebitsprothese gemaakt die hierop vastklikt. </a:t>
            </a:r>
          </a:p>
          <a:p>
            <a:r>
              <a:rPr lang="nl-BE" baseline="0" dirty="0"/>
              <a:t>Het feit dat de gebitsprothesen kunnen vastklikken geeft meer comfort voor de bewoner bij het kauwen, eten en spreken. </a:t>
            </a:r>
          </a:p>
          <a:p>
            <a:r>
              <a:rPr lang="nl-BE" baseline="0" dirty="0"/>
              <a:t>Niet alleen de gebitsprotheses moeten verzorgd worden, maar ook de vaste implantaatstructuren in de mond!</a:t>
            </a:r>
          </a:p>
          <a:p>
            <a:endParaRPr lang="nl-BE" baseline="0" dirty="0"/>
          </a:p>
          <a:p>
            <a:r>
              <a:rPr lang="nl-BE" b="1" baseline="0" dirty="0"/>
              <a:t>Tip: alle vaste structuren in de mond worden gepoetst zoals natuurlijke tanden.</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29</a:t>
            </a:fld>
            <a:endParaRPr lang="nl-BE"/>
          </a:p>
        </p:txBody>
      </p:sp>
    </p:spTree>
    <p:extLst>
      <p:ext uri="{BB962C8B-B14F-4D97-AF65-F5344CB8AC3E}">
        <p14:creationId xmlns:p14="http://schemas.microsoft.com/office/powerpoint/2010/main" val="732162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r>
              <a:rPr lang="nl-BE" dirty="0"/>
              <a:t>Wat wordt er bedoeld met een overkappingsprothese? </a:t>
            </a:r>
          </a:p>
          <a:p>
            <a:endParaRPr lang="nl-BE" baseline="0" dirty="0"/>
          </a:p>
          <a:p>
            <a:r>
              <a:rPr lang="nl-BE" baseline="0" dirty="0"/>
              <a:t>Een overkappingsprothese bestaat uit twee delen.</a:t>
            </a:r>
          </a:p>
          <a:p>
            <a:r>
              <a:rPr lang="nl-BE" baseline="0" dirty="0"/>
              <a:t>1. Een uitneembaar deel dat er vergelijkbaar uitziet met een gewone volledige gebitsprothese. Aan de binnenkant van de gebitsprothese zie je een metalen structuur.</a:t>
            </a:r>
          </a:p>
          <a:p>
            <a:r>
              <a:rPr lang="nl-BE" dirty="0"/>
              <a:t>2. Een</a:t>
            </a:r>
            <a:r>
              <a:rPr lang="nl-BE" baseline="0" dirty="0"/>
              <a:t> vast gedeelte in de mond. Deze structuren zijn vaak in metaal, en werden vastgemaakt aan de hand van implantaten in het kaakbot. Dit kan gaan over drukknopjes, baren, bolletjes… </a:t>
            </a:r>
          </a:p>
          <a:p>
            <a:r>
              <a:rPr lang="nl-BE" baseline="0" dirty="0"/>
              <a:t>Beide gedeeltes zijn zeer nauwkeurig op elkaar afgestemd zodat de gebitsprothese vast wordt geklikt in de mond. Soms zitten ze érg goed vast. Stel je achter de bewoner op, haak je vinger onder de onderrand van de onderste gebitsprothese en geef een duwtje naar boven. Wees niet bang om de gebitsprothese te breken, deze is gemaakt om in en uit de mond gehaald te worden. Hoe vaster, hoe meer comfort voor de bewoner! </a:t>
            </a:r>
          </a:p>
          <a:p>
            <a:endParaRPr lang="nl-BE" baseline="0" dirty="0"/>
          </a:p>
          <a:p>
            <a:r>
              <a:rPr lang="nl-BE" baseline="0" dirty="0"/>
              <a:t>Net zoals een ‘gewone’ uitneembare gebitsprothese moet deze ook na iedere maaltijd uitgehaald worden en afgespoeld. Ook hieronder komen er etensresten te zitten!</a:t>
            </a:r>
          </a:p>
          <a:p>
            <a:r>
              <a:rPr lang="nl-BE" baseline="0" dirty="0"/>
              <a:t>Net zoals een gewone uitneembare gebitsprothese wordt deze ‘s nachts niet gedragen, en s’ avonds grondig gepoetst. Gezien de structuren zo nauwkeurig op elkaar afgestemd zijn kan het ontstaan van tandsteen (kalkaanslag) voor heel wat problemen zorgen. Ook in de mond moeten de metalen structuren dagelijks gepoetst worden. Wanneer er een bar of verbinding aanwezig is moet er dagelijks met een </a:t>
            </a:r>
            <a:r>
              <a:rPr lang="nl-BE" baseline="0" dirty="0" err="1"/>
              <a:t>ragertje</a:t>
            </a:r>
            <a:r>
              <a:rPr lang="nl-BE" baseline="0" dirty="0"/>
              <a:t> onder deze bar gereinigd worden. </a:t>
            </a:r>
          </a:p>
          <a:p>
            <a:r>
              <a:rPr lang="nl-BE" baseline="0" dirty="0"/>
              <a:t>De metalen implantaten kunnen weliswaar geen tandbederf meer krijgen, het tandvlees kan wel ontsteken zoals bij natuurlijke tanden, deze ontsteking kan je zien aan het gezwollen tandvlees in de foto linksonder. </a:t>
            </a:r>
          </a:p>
          <a:p>
            <a:endParaRPr lang="nl-BE" dirty="0"/>
          </a:p>
          <a:p>
            <a:r>
              <a:rPr lang="nl-BE" dirty="0"/>
              <a:t>Wat altijd interessant is:</a:t>
            </a:r>
            <a:r>
              <a:rPr lang="nl-BE" baseline="0" dirty="0"/>
              <a:t> de waarde van deze systemen. Hoeveel hebben deze gekost? Dit kan zeker een graadmeter zijn hoeveel belang de bewoner hecht/hechtte aan een goede verzorgde mond. </a:t>
            </a:r>
          </a:p>
          <a:p>
            <a:r>
              <a:rPr lang="nl-BE" baseline="0" dirty="0"/>
              <a:t>Ieder implantaat kost toch gemakkelijk 800 euro.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30</a:t>
            </a:fld>
            <a:endParaRPr lang="nl-BE"/>
          </a:p>
        </p:txBody>
      </p:sp>
    </p:spTree>
    <p:extLst>
      <p:ext uri="{BB962C8B-B14F-4D97-AF65-F5344CB8AC3E}">
        <p14:creationId xmlns:p14="http://schemas.microsoft.com/office/powerpoint/2010/main" val="423123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algemeen advies die voor iedereen geldt: </a:t>
            </a:r>
          </a:p>
          <a:p>
            <a:pPr marL="171450" indent="-171450">
              <a:buFontTx/>
              <a:buChar char="-"/>
            </a:pPr>
            <a:r>
              <a:rPr lang="nl-BE" dirty="0"/>
              <a:t>Uitneembare gebitsprothese na iedere maaltijd uit de mond nemen en onder lopend water afspoelen.</a:t>
            </a:r>
          </a:p>
          <a:p>
            <a:pPr marL="171450" indent="-171450">
              <a:buFontTx/>
              <a:buChar char="-"/>
            </a:pPr>
            <a:r>
              <a:rPr lang="nl-BE" dirty="0"/>
              <a:t>Alle bewoners motiveren om de drinken na iedere maaltijd.</a:t>
            </a:r>
          </a:p>
          <a:p>
            <a:pPr marL="171450" indent="-171450">
              <a:buFontTx/>
              <a:buChar char="-"/>
            </a:pPr>
            <a:r>
              <a:rPr lang="nl-BE" dirty="0"/>
              <a:t>Wanneer drinken niet mogelijk is, met een vochtig gaasje de etensresten verwijderen, zeker bij de bewoners met een droge mond.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a:t>
            </a:fld>
            <a:endParaRPr lang="nl-BE"/>
          </a:p>
        </p:txBody>
      </p:sp>
    </p:spTree>
    <p:extLst>
      <p:ext uri="{BB962C8B-B14F-4D97-AF65-F5344CB8AC3E}">
        <p14:creationId xmlns:p14="http://schemas.microsoft.com/office/powerpoint/2010/main" val="798417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Ook hier worden alle zachte</a:t>
            </a:r>
            <a:r>
              <a:rPr lang="nl-BE" baseline="0" dirty="0"/>
              <a:t> delen van de mond gereinigd met een vochtig gaasje.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31</a:t>
            </a:fld>
            <a:endParaRPr lang="nl-BE"/>
          </a:p>
        </p:txBody>
      </p:sp>
    </p:spTree>
    <p:extLst>
      <p:ext uri="{BB962C8B-B14F-4D97-AF65-F5344CB8AC3E}">
        <p14:creationId xmlns:p14="http://schemas.microsoft.com/office/powerpoint/2010/main" val="2375910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Foto’s: demondnietvergeten.nl</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33</a:t>
            </a:fld>
            <a:endParaRPr lang="nl-BE"/>
          </a:p>
        </p:txBody>
      </p:sp>
    </p:spTree>
    <p:extLst>
      <p:ext uri="{BB962C8B-B14F-4D97-AF65-F5344CB8AC3E}">
        <p14:creationId xmlns:p14="http://schemas.microsoft.com/office/powerpoint/2010/main" val="4157639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Zelfs wanneer</a:t>
            </a:r>
            <a:r>
              <a:rPr lang="nl-BE" baseline="0" dirty="0"/>
              <a:t> personen geen enkele natuurlijke tand of tandvervanging heeft is een dagelijkse mondzorg belangrijk. Veel bewoners in woonzorgcentra hebben een droge mond waarbij etensresten vaak té lang ter plekke blijven in de mond. Door een gebrek aan speeksel of door slikproblemen wordt de mond niet van zichzelf geklaard zoals bij personen zonder deze problemen. </a:t>
            </a:r>
          </a:p>
          <a:p>
            <a:r>
              <a:rPr lang="nl-BE" baseline="0" dirty="0"/>
              <a:t>Eenmaal per dag met een vochtig gaasje de slijmvliezen (verhemelte, kaken) reinigen wordt aangeraden. Op die manier stimuleer je ook het slijmvlies van de mond, en kan je </a:t>
            </a:r>
            <a:r>
              <a:rPr lang="nl-BE" b="0" baseline="0" dirty="0"/>
              <a:t>gist en </a:t>
            </a:r>
            <a:r>
              <a:rPr lang="nl-BE" baseline="0" dirty="0"/>
              <a:t>schimmelvorming voor een stuk voorkomen.  </a:t>
            </a:r>
            <a:endParaRPr lang="nl-BE" dirty="0"/>
          </a:p>
          <a:p>
            <a:endParaRPr lang="nl-BE" dirty="0"/>
          </a:p>
          <a:p>
            <a:r>
              <a:rPr lang="nl-BE" b="1" dirty="0" err="1"/>
              <a:t>Biofilm</a:t>
            </a:r>
            <a:r>
              <a:rPr lang="nl-BE" dirty="0"/>
              <a:t> = samenstelling van miljoenen</a:t>
            </a:r>
            <a:r>
              <a:rPr lang="nl-BE" baseline="0" dirty="0"/>
              <a:t> en miljoenen micro-organismen, waaronder bacteriën, gisten, schimmels,…. </a:t>
            </a:r>
            <a:endParaRPr lang="nl-BE" dirty="0"/>
          </a:p>
          <a:p>
            <a:endParaRPr lang="nl-BE" dirty="0"/>
          </a:p>
          <a:p>
            <a:r>
              <a:rPr lang="nl-BE" dirty="0"/>
              <a:t>Bron:</a:t>
            </a:r>
            <a:r>
              <a:rPr lang="nl-BE" baseline="0" dirty="0"/>
              <a:t> zorg voor beter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34</a:t>
            </a:fld>
            <a:endParaRPr lang="nl-BE"/>
          </a:p>
        </p:txBody>
      </p:sp>
    </p:spTree>
    <p:extLst>
      <p:ext uri="{BB962C8B-B14F-4D97-AF65-F5344CB8AC3E}">
        <p14:creationId xmlns:p14="http://schemas.microsoft.com/office/powerpoint/2010/main" val="637130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a:t>
            </a:r>
            <a:r>
              <a:rPr lang="nl-BE" baseline="0" dirty="0"/>
              <a:t> zachte delen en het verhemelte (ook wel het tandvlees genoemd) onder de gedeeltelijke gebitsprotheses kan geïrriteerd geraken, rood worden en zwellen wanneer er niet voldoende gereinigd wordt. Hierbij is het belangrijk zowel de gebitsprothese te poetsen, als met een (zachte) tandenborstel of een vochtig gaasje het ‘tandvlees’, het verhemelte of de weke delen te reinigen. </a:t>
            </a:r>
            <a:endParaRPr lang="nl-BE" dirty="0"/>
          </a:p>
          <a:p>
            <a:endParaRPr lang="nl-BE" dirty="0"/>
          </a:p>
          <a:p>
            <a:endParaRPr lang="nl-BE" dirty="0"/>
          </a:p>
          <a:p>
            <a:r>
              <a:rPr lang="nl-BE" dirty="0"/>
              <a:t>Bron foto: google, </a:t>
            </a:r>
            <a:r>
              <a:rPr lang="nl-BE" dirty="0" err="1"/>
              <a:t>oral</a:t>
            </a:r>
            <a:r>
              <a:rPr lang="nl-BE" dirty="0"/>
              <a:t> candidiasis</a:t>
            </a:r>
            <a:r>
              <a:rPr lang="nl-BE" baseline="0" dirty="0"/>
              <a:t>  </a:t>
            </a:r>
          </a:p>
          <a:p>
            <a:endParaRPr lang="nl-BE" baseline="0" dirty="0"/>
          </a:p>
          <a:p>
            <a:r>
              <a:rPr lang="nl-BE" baseline="0" dirty="0"/>
              <a:t>Over dit probleem wordt dieper ingegaan in de specifieke module.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36</a:t>
            </a:fld>
            <a:endParaRPr lang="nl-BE"/>
          </a:p>
        </p:txBody>
      </p:sp>
    </p:spTree>
    <p:extLst>
      <p:ext uri="{BB962C8B-B14F-4D97-AF65-F5344CB8AC3E}">
        <p14:creationId xmlns:p14="http://schemas.microsoft.com/office/powerpoint/2010/main" val="2612548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reinigen van de</a:t>
            </a:r>
            <a:r>
              <a:rPr lang="nl-BE" baseline="0" dirty="0"/>
              <a:t> tong kan een stuk comfort opleveren voor de bewoner! Zo kan je tot 30% meer smaakvermogen bewerkstelligen door het tongbeslag weg te schrapen. </a:t>
            </a:r>
          </a:p>
          <a:p>
            <a:r>
              <a:rPr lang="nl-BE" baseline="0" dirty="0"/>
              <a:t>Door een drogere mond met minder natuurlijke spoeling (klaring) slaan etensresten en bacteriën (plaque) neer op de tong. </a:t>
            </a:r>
          </a:p>
          <a:p>
            <a:r>
              <a:rPr lang="nl-BE" baseline="0" dirty="0"/>
              <a:t>Dit beslag nestelt zich ook  in de groeven van de tong. Daarom gebruik je de borstels op de tongschraper om alles wat ‘losser’ te maken, om het erna weg te schrapen met het halve cirkelvormige gedeelte. </a:t>
            </a:r>
          </a:p>
          <a:p>
            <a:endParaRPr lang="nl-BE" baseline="0" dirty="0"/>
          </a:p>
          <a:p>
            <a:r>
              <a:rPr lang="nl-BE" baseline="0" dirty="0"/>
              <a:t>Vraag eerst aan de bewoner of hij de tong zelf kan uitsteken. Als dit moeilijk is kan je de tongpunt vastnemen met een droog gaasje. </a:t>
            </a:r>
          </a:p>
          <a:p>
            <a:endParaRPr lang="nl-BE" baseline="0" dirty="0"/>
          </a:p>
          <a:p>
            <a:endParaRPr lang="nl-BE" baseline="0" dirty="0"/>
          </a:p>
          <a:p>
            <a:r>
              <a:rPr lang="nl-BE" baseline="0" dirty="0"/>
              <a:t>Tip: met de getoonde borstel/schraper kan je borstelen of schrapen of beiden naargelang je het instrument kantelt op de tong. </a:t>
            </a:r>
          </a:p>
          <a:p>
            <a:endParaRPr lang="nl-BE" baseline="0" dirty="0"/>
          </a:p>
          <a:p>
            <a:r>
              <a:rPr lang="nl-BE" baseline="0" dirty="0"/>
              <a:t>Bron foto’s: </a:t>
            </a:r>
            <a:r>
              <a:rPr lang="nl-BE" baseline="0" dirty="0" err="1"/>
              <a:t>Gerodent</a:t>
            </a:r>
            <a:r>
              <a:rPr lang="nl-BE" baseline="0" dirty="0"/>
              <a:t>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37</a:t>
            </a:fld>
            <a:endParaRPr lang="nl-BE"/>
          </a:p>
        </p:txBody>
      </p:sp>
    </p:spTree>
    <p:extLst>
      <p:ext uri="{BB962C8B-B14F-4D97-AF65-F5344CB8AC3E}">
        <p14:creationId xmlns:p14="http://schemas.microsoft.com/office/powerpoint/2010/main" val="3245916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Bron foto’s:</a:t>
            </a:r>
          </a:p>
          <a:p>
            <a:r>
              <a:rPr lang="nl-BE" baseline="0" dirty="0"/>
              <a:t>Demondnietvergeten.nl </a:t>
            </a:r>
          </a:p>
          <a:p>
            <a:r>
              <a:rPr lang="nl-BE" baseline="0" dirty="0"/>
              <a:t>Gezonde Mond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38</a:t>
            </a:fld>
            <a:endParaRPr lang="nl-BE"/>
          </a:p>
        </p:txBody>
      </p:sp>
    </p:spTree>
    <p:extLst>
      <p:ext uri="{BB962C8B-B14F-4D97-AF65-F5344CB8AC3E}">
        <p14:creationId xmlns:p14="http://schemas.microsoft.com/office/powerpoint/2010/main" val="2459175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t>Bij een goede dagelijkse mondhygiëne en de afwezigheid van specifieke problemen is het gebruik van een mondspoelmiddel geen meerwaarde voor jouw mondgezondheid. Verschillende mondspoelmiddelen zijn gemaakt op basis van alcohol. Alcohol zorgt ervoor dat de mond droger wordt en dit kan leiden tot irritatie. Regelmatig gebruik verhoogt het risico op mondkanker</a:t>
            </a:r>
            <a:r>
              <a:rPr lang="en-GB" sz="1200" dirty="0"/>
              <a:t> </a:t>
            </a:r>
            <a:r>
              <a:rPr lang="nl-BE" sz="1200" dirty="0"/>
              <a:t>. Mondspoelmiddelen op waterbasis zijn dus een beter alternatief, maar zijn niet noodzakelijk voor een goede mondgezondheid. Wanneer je een verhoogd risico zou hebben op tandbederf kan de tandarts of mondhygiënist je een mondspoelmiddel met fluoride aanraden. Bij bloedend tandvlees of tandvleesontsteking vraag je best ook eerst raad aan een tandarts of mondhygiënist. Mondspoelmiddelen zijn in geen geval een alternatief voor het poetsen, aangezien hiermee de mond gespoeld wordt maar niet gereinigd. Plaque kan enkel mechanisch verwijderd worden. Vergelijk het met je auto wassen door er een emmer water over te gooien in plaats van de auto te schrobben met een spons. </a:t>
            </a:r>
          </a:p>
          <a:p>
            <a:pPr eaLnBrk="1" hangingPunct="1"/>
            <a:endParaRPr lang="nl-BE" dirty="0">
              <a:latin typeface="Arial" charset="0"/>
            </a:endParaRP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39</a:t>
            </a:fld>
            <a:endParaRPr lang="nl-BE"/>
          </a:p>
        </p:txBody>
      </p:sp>
    </p:spTree>
    <p:extLst>
      <p:ext uri="{BB962C8B-B14F-4D97-AF65-F5344CB8AC3E}">
        <p14:creationId xmlns:p14="http://schemas.microsoft.com/office/powerpoint/2010/main" val="1725583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dirty="0"/>
              <a:t>Wanneer je een mondzorgplan opmaakt voor iedere bewoner ga je</a:t>
            </a:r>
            <a:r>
              <a:rPr lang="nl-BE" baseline="0" dirty="0"/>
              <a:t> bepalen wie het beste geschikt is om de mondzorg goed uit te voeren. </a:t>
            </a:r>
          </a:p>
          <a:p>
            <a:pPr defTabSz="990752">
              <a:defRPr/>
            </a:pPr>
            <a:r>
              <a:rPr lang="nl-BE" baseline="0" dirty="0"/>
              <a:t>Kan de bewoner nog autonoom voor zijn mondzorg zorgen? </a:t>
            </a:r>
          </a:p>
          <a:p>
            <a:pPr defTabSz="990752">
              <a:defRPr/>
            </a:pPr>
            <a:r>
              <a:rPr lang="nl-BE" baseline="0" dirty="0"/>
              <a:t>Moet de bewoner er dagelijks aan herinnerd worden? </a:t>
            </a:r>
          </a:p>
          <a:p>
            <a:pPr defTabSz="990752">
              <a:defRPr/>
            </a:pPr>
            <a:r>
              <a:rPr lang="nl-BE" baseline="0" dirty="0"/>
              <a:t>Worden sommige delen best overgenomen? Bv. de bewoner poetst de natuurlijke tanden terwijl de zorgverleners de uitneembare gebitsprothese poetst.  </a:t>
            </a:r>
            <a:endParaRPr lang="nl-BE" dirty="0"/>
          </a:p>
          <a:p>
            <a:pPr defTabSz="990752">
              <a:defRPr/>
            </a:pPr>
            <a:endParaRPr lang="nl-BE" dirty="0"/>
          </a:p>
          <a:p>
            <a:pPr defTabSz="990752">
              <a:defRPr/>
            </a:pPr>
            <a:endParaRPr lang="nl-BE" dirty="0"/>
          </a:p>
          <a:p>
            <a:pPr defTabSz="990752">
              <a:defRPr/>
            </a:pPr>
            <a:r>
              <a:rPr lang="nl-BE" dirty="0"/>
              <a:t>Bron foto’s:</a:t>
            </a:r>
            <a:r>
              <a:rPr lang="nl-BE" baseline="0" dirty="0"/>
              <a:t> ‘</a:t>
            </a:r>
            <a:r>
              <a:rPr lang="nl-BE" baseline="0" dirty="0" err="1"/>
              <a:t>Halton</a:t>
            </a:r>
            <a:r>
              <a:rPr lang="nl-BE" baseline="0" dirty="0"/>
              <a:t> </a:t>
            </a:r>
            <a:r>
              <a:rPr lang="nl-BE" baseline="0" dirty="0" err="1"/>
              <a:t>oral</a:t>
            </a:r>
            <a:r>
              <a:rPr lang="nl-BE" baseline="0" dirty="0"/>
              <a:t> health </a:t>
            </a:r>
            <a:r>
              <a:rPr lang="nl-BE" baseline="0" dirty="0" err="1"/>
              <a:t>outreach</a:t>
            </a:r>
            <a:r>
              <a:rPr lang="nl-BE" baseline="0" dirty="0"/>
              <a:t>’</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40</a:t>
            </a:fld>
            <a:endParaRPr lang="nl-BE"/>
          </a:p>
        </p:txBody>
      </p:sp>
    </p:spTree>
    <p:extLst>
      <p:ext uri="{BB962C8B-B14F-4D97-AF65-F5344CB8AC3E}">
        <p14:creationId xmlns:p14="http://schemas.microsoft.com/office/powerpoint/2010/main" val="1081251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dirty="0"/>
              <a:t>Bij</a:t>
            </a:r>
            <a:r>
              <a:rPr lang="nl-BE" baseline="0" dirty="0"/>
              <a:t> wie moet de zorg volledig worden overgenomen? Onthoud dat het poetsen van de natuurlijke tanden een complexe motorische activiteit is! </a:t>
            </a:r>
          </a:p>
          <a:p>
            <a:pPr defTabSz="990752">
              <a:defRPr/>
            </a:pPr>
            <a:r>
              <a:rPr lang="nl-BE" baseline="0" dirty="0"/>
              <a:t>B.v. kinderen tot 8 jaar hebben niet de juiste motorische vaardigheden om de tanden op een goede manier schoon te krijgen. </a:t>
            </a:r>
          </a:p>
          <a:p>
            <a:pPr defTabSz="990752">
              <a:defRPr/>
            </a:pPr>
            <a:endParaRPr lang="nl-BE" baseline="0" dirty="0"/>
          </a:p>
          <a:p>
            <a:pPr defTabSz="990752">
              <a:defRPr/>
            </a:pPr>
            <a:endParaRPr lang="nl-BE" dirty="0"/>
          </a:p>
          <a:p>
            <a:pPr defTabSz="990752">
              <a:defRPr/>
            </a:pPr>
            <a:endParaRPr lang="nl-BE" dirty="0"/>
          </a:p>
          <a:p>
            <a:pPr defTabSz="990752">
              <a:defRPr/>
            </a:pPr>
            <a:r>
              <a:rPr lang="nl-BE" dirty="0"/>
              <a:t>Bron foto’s:</a:t>
            </a:r>
            <a:r>
              <a:rPr lang="nl-BE" baseline="0" dirty="0"/>
              <a:t> ‘</a:t>
            </a:r>
            <a:r>
              <a:rPr lang="nl-BE" baseline="0" dirty="0" err="1"/>
              <a:t>Halton</a:t>
            </a:r>
            <a:r>
              <a:rPr lang="nl-BE" baseline="0" dirty="0"/>
              <a:t> </a:t>
            </a:r>
            <a:r>
              <a:rPr lang="nl-BE" baseline="0" dirty="0" err="1"/>
              <a:t>oral</a:t>
            </a:r>
            <a:r>
              <a:rPr lang="nl-BE" baseline="0" dirty="0"/>
              <a:t> health </a:t>
            </a:r>
            <a:r>
              <a:rPr lang="nl-BE" baseline="0" dirty="0" err="1"/>
              <a:t>outreach</a:t>
            </a:r>
            <a:r>
              <a:rPr lang="nl-BE" baseline="0" dirty="0"/>
              <a:t>’</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41</a:t>
            </a:fld>
            <a:endParaRPr lang="nl-BE"/>
          </a:p>
        </p:txBody>
      </p:sp>
    </p:spTree>
    <p:extLst>
      <p:ext uri="{BB962C8B-B14F-4D97-AF65-F5344CB8AC3E}">
        <p14:creationId xmlns:p14="http://schemas.microsoft.com/office/powerpoint/2010/main" val="2414071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baseline="0" dirty="0"/>
              <a:t>Ontstaat er bij deze persoon vaak weerstand t.o.v. (mond)zorg? Komt dit telkens opnieuw voor, of telkens bij dezelfde personen? Noteer dit zeker in het mondzorgplan! </a:t>
            </a:r>
          </a:p>
          <a:p>
            <a:pPr defTabSz="990752">
              <a:defRPr/>
            </a:pPr>
            <a:endParaRPr lang="nl-BE" baseline="0" dirty="0"/>
          </a:p>
          <a:p>
            <a:pPr defTabSz="990752">
              <a:defRPr/>
            </a:pPr>
            <a:r>
              <a:rPr lang="nl-BE" dirty="0"/>
              <a:t>Wanneer de persoon aanrakingen</a:t>
            </a:r>
            <a:r>
              <a:rPr lang="nl-BE" baseline="0" dirty="0"/>
              <a:t> toelaat, maar steeds de tanden op elkaar klemt kan je steeds de buitenzijde poetsen. Ook t</a:t>
            </a:r>
            <a:r>
              <a:rPr lang="nl-BE" dirty="0"/>
              <a:t>ussen de tanden kan er steeds gepoetst worden met </a:t>
            </a:r>
            <a:r>
              <a:rPr lang="nl-BE" dirty="0" err="1"/>
              <a:t>ragers</a:t>
            </a:r>
            <a:r>
              <a:rPr lang="nl-BE" dirty="0"/>
              <a:t>. </a:t>
            </a:r>
          </a:p>
          <a:p>
            <a:r>
              <a:rPr lang="nl-BE" dirty="0"/>
              <a:t>Dit is al veel meer dan dat je zegt dat het niet kan of lukt bij een persoon die zijn mond niet wil open doen. Geduld, bejegening en volharding zijn nodig. </a:t>
            </a:r>
          </a:p>
          <a:p>
            <a:r>
              <a:rPr lang="nl-BE" dirty="0"/>
              <a:t>De ervaring leert dat dergelijke personen spontaan de mond gaan open doen als je volhoudt.</a:t>
            </a:r>
          </a:p>
          <a:p>
            <a:pPr defTabSz="990752">
              <a:defRPr/>
            </a:pPr>
            <a:endParaRPr lang="nl-BE" b="1" dirty="0"/>
          </a:p>
          <a:p>
            <a:endParaRPr lang="nl-BE" b="0" baseline="0" dirty="0"/>
          </a:p>
          <a:p>
            <a:r>
              <a:rPr lang="nl-BE" b="0" baseline="0" dirty="0"/>
              <a:t>Tip: heel wat ouderen hebben geen aaneensluitende rij natuurlijke tanden. Via de onderbrekingen kan je ook bij gesloten mond hier en daar de binnenkant van de tanden poetsen. Wees creatief en denk na bij wat je doet. Noteer uw vorderingen in het mondzorgdossier.</a:t>
            </a:r>
          </a:p>
          <a:p>
            <a:endParaRPr lang="nl-BE" b="0" baseline="0" dirty="0"/>
          </a:p>
          <a:p>
            <a:endParaRPr lang="nl-BE" b="0" baseline="0" dirty="0"/>
          </a:p>
          <a:p>
            <a:r>
              <a:rPr lang="nl-BE" b="0" baseline="0" dirty="0"/>
              <a:t>Omgaan met afweergedrag komt terug in de specifieke module. </a:t>
            </a:r>
          </a:p>
          <a:p>
            <a:pPr defTabSz="990752">
              <a:defRPr/>
            </a:pPr>
            <a:endParaRPr lang="nl-BE" baseline="0" dirty="0"/>
          </a:p>
          <a:p>
            <a:pPr defTabSz="990752">
              <a:defRPr/>
            </a:pPr>
            <a:endParaRPr lang="nl-BE" baseline="0" dirty="0"/>
          </a:p>
          <a:p>
            <a:pPr defTabSz="990752">
              <a:defRPr/>
            </a:pPr>
            <a:endParaRPr lang="nl-BE" dirty="0"/>
          </a:p>
          <a:p>
            <a:pPr defTabSz="990752">
              <a:defRPr/>
            </a:pPr>
            <a:endParaRPr lang="nl-BE" dirty="0"/>
          </a:p>
          <a:p>
            <a:pPr defTabSz="990752">
              <a:defRPr/>
            </a:pPr>
            <a:endParaRPr lang="nl-BE" dirty="0"/>
          </a:p>
          <a:p>
            <a:pPr defTabSz="990752">
              <a:defRPr/>
            </a:pPr>
            <a:r>
              <a:rPr lang="nl-BE" dirty="0"/>
              <a:t>Bron foto’s:</a:t>
            </a:r>
            <a:r>
              <a:rPr lang="nl-BE" baseline="0" dirty="0"/>
              <a:t> ‘</a:t>
            </a:r>
            <a:r>
              <a:rPr lang="nl-BE" baseline="0" dirty="0" err="1"/>
              <a:t>Halton</a:t>
            </a:r>
            <a:r>
              <a:rPr lang="nl-BE" baseline="0" dirty="0"/>
              <a:t> </a:t>
            </a:r>
            <a:r>
              <a:rPr lang="nl-BE" baseline="0" dirty="0" err="1"/>
              <a:t>oral</a:t>
            </a:r>
            <a:r>
              <a:rPr lang="nl-BE" baseline="0" dirty="0"/>
              <a:t> health </a:t>
            </a:r>
            <a:r>
              <a:rPr lang="nl-BE" baseline="0" dirty="0" err="1"/>
              <a:t>outreach</a:t>
            </a:r>
            <a:r>
              <a:rPr lang="nl-BE" baseline="0" dirty="0"/>
              <a:t>’</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42</a:t>
            </a:fld>
            <a:endParaRPr lang="nl-BE"/>
          </a:p>
        </p:txBody>
      </p:sp>
    </p:spTree>
    <p:extLst>
      <p:ext uri="{BB962C8B-B14F-4D97-AF65-F5344CB8AC3E}">
        <p14:creationId xmlns:p14="http://schemas.microsoft.com/office/powerpoint/2010/main" val="184581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a:t>
            </a:r>
            <a:r>
              <a:rPr lang="nl-BE" baseline="0" dirty="0"/>
              <a:t> starten met de verschillende materialen die je nodig hebt voor het poetsen van natuurlijke tanden. Natuurlijk hoef je hiervoor niet ver te zoeken: een tandenborstel en tandpasta. Maar is zomaar elke tandenborstel goed? Wat met elektrische tandenborstels? </a:t>
            </a:r>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a:t>
            </a:fld>
            <a:endParaRPr lang="nl-BE"/>
          </a:p>
        </p:txBody>
      </p:sp>
    </p:spTree>
    <p:extLst>
      <p:ext uri="{BB962C8B-B14F-4D97-AF65-F5344CB8AC3E}">
        <p14:creationId xmlns:p14="http://schemas.microsoft.com/office/powerpoint/2010/main" val="1583995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a:t>
            </a:r>
            <a:r>
              <a:rPr lang="nl-BE" baseline="0" dirty="0"/>
              <a:t> f</a:t>
            </a:r>
            <a:r>
              <a:rPr lang="nl-BE" dirty="0"/>
              <a:t>ilmpje</a:t>
            </a:r>
            <a:r>
              <a:rPr lang="nl-BE" baseline="0" dirty="0"/>
              <a:t> toont mooi de voor- en nadelen van de verschillende posities.</a:t>
            </a:r>
          </a:p>
          <a:p>
            <a:pPr marL="185766" indent="-185766">
              <a:buFontTx/>
              <a:buChar char="-"/>
            </a:pPr>
            <a:r>
              <a:rPr lang="nl-BE" baseline="0" dirty="0"/>
              <a:t>Voor/naast de persoon kan je oogcontact houden, weet de persoon wat er aan komt. Nadeel: het kan meer als bedreigend overkomen, het voelt sneller als invasie van de persoonlijke ruimte. </a:t>
            </a:r>
          </a:p>
          <a:p>
            <a:pPr marL="185766" indent="-185766">
              <a:buFontTx/>
              <a:buChar char="-"/>
            </a:pPr>
            <a:r>
              <a:rPr lang="nl-BE" baseline="0" dirty="0"/>
              <a:t>Achter de persoon kan je het hoofd ondersteunen met je armen, en kan je de onderkaak goed zien. Bovenkaak is moeilijker en moet je al heel wat bukken. Het voordeel hierbij is dat je veel dichter bij de persoon kan komen zonder bedreigend over te komen. </a:t>
            </a:r>
          </a:p>
          <a:p>
            <a:endParaRPr lang="nl-BE" baseline="0" dirty="0"/>
          </a:p>
          <a:p>
            <a:pPr marL="185766" indent="-185766">
              <a:buFontTx/>
              <a:buChar char="-"/>
            </a:pPr>
            <a:endParaRPr lang="nl-BE" baseline="0" dirty="0"/>
          </a:p>
          <a:p>
            <a:r>
              <a:rPr lang="nl-BE" baseline="0" dirty="0">
                <a:sym typeface="Wingdings" panose="05000000000000000000" pitchFamily="2" charset="2"/>
              </a:rPr>
              <a:t> Probeer het eens bij elkaar. </a:t>
            </a:r>
          </a:p>
          <a:p>
            <a:pPr marL="185766" indent="-185766">
              <a:buFontTx/>
              <a:buChar char="-"/>
            </a:pPr>
            <a:endParaRPr lang="nl-BE" baseline="0" dirty="0"/>
          </a:p>
          <a:p>
            <a:pPr marL="185766" indent="-185766">
              <a:buFontTx/>
              <a:buChar char="-"/>
            </a:pPr>
            <a:endParaRPr lang="nl-BE" baseline="0" dirty="0"/>
          </a:p>
          <a:p>
            <a:r>
              <a:rPr lang="nl-BE" baseline="0" dirty="0"/>
              <a:t>Bron: demondnietvergeten.nl</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43</a:t>
            </a:fld>
            <a:endParaRPr lang="nl-BE"/>
          </a:p>
        </p:txBody>
      </p:sp>
    </p:spTree>
    <p:extLst>
      <p:ext uri="{BB962C8B-B14F-4D97-AF65-F5344CB8AC3E}">
        <p14:creationId xmlns:p14="http://schemas.microsoft.com/office/powerpoint/2010/main" val="2397635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baseline="0" dirty="0"/>
              <a:t>Wanneer je voor de bewoner plaats neemt blijft het belangrijk om op ooghoogte of zelfs onder ooghoogte te blijven. </a:t>
            </a:r>
          </a:p>
          <a:p>
            <a:pPr defTabSz="990752">
              <a:defRPr/>
            </a:pPr>
            <a:endParaRPr lang="nl-BE" baseline="0" dirty="0"/>
          </a:p>
          <a:p>
            <a:pPr defTabSz="990752">
              <a:defRPr/>
            </a:pPr>
            <a:r>
              <a:rPr lang="nl-BE" baseline="0" dirty="0"/>
              <a:t>Bron: demondnietvergeten.nl</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44</a:t>
            </a:fld>
            <a:endParaRPr lang="nl-BE"/>
          </a:p>
        </p:txBody>
      </p:sp>
    </p:spTree>
    <p:extLst>
      <p:ext uri="{BB962C8B-B14F-4D97-AF65-F5344CB8AC3E}">
        <p14:creationId xmlns:p14="http://schemas.microsoft.com/office/powerpoint/2010/main" val="519516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Bron: demondnietvergeten.nl</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45</a:t>
            </a:fld>
            <a:endParaRPr lang="nl-BE"/>
          </a:p>
        </p:txBody>
      </p:sp>
    </p:spTree>
    <p:extLst>
      <p:ext uri="{BB962C8B-B14F-4D97-AF65-F5344CB8AC3E}">
        <p14:creationId xmlns:p14="http://schemas.microsoft.com/office/powerpoint/2010/main" val="443342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Bron: demondnietvergeten.nl</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46</a:t>
            </a:fld>
            <a:endParaRPr lang="nl-BE"/>
          </a:p>
        </p:txBody>
      </p:sp>
    </p:spTree>
    <p:extLst>
      <p:ext uri="{BB962C8B-B14F-4D97-AF65-F5344CB8AC3E}">
        <p14:creationId xmlns:p14="http://schemas.microsoft.com/office/powerpoint/2010/main" val="10791532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baseline="0" dirty="0"/>
              <a:t>Kijk ook eens naar de manier waarop de zorgverlener de tandenborstel vasthoudt. Ze houdt dit vast in </a:t>
            </a:r>
            <a:r>
              <a:rPr lang="nl-BE" b="1" baseline="0" dirty="0"/>
              <a:t>pengreep, </a:t>
            </a:r>
            <a:r>
              <a:rPr lang="nl-BE" b="0" baseline="0" dirty="0"/>
              <a:t>net zoals je een potlood of pen zou vasthouden om te schrijven. Met deze methode kan je veel preciezer en gemakkelijker poetsen. </a:t>
            </a:r>
            <a:endParaRPr lang="nl-BE" b="1" baseline="0" dirty="0"/>
          </a:p>
          <a:p>
            <a:pPr defTabSz="990752">
              <a:defRPr/>
            </a:pPr>
            <a:endParaRPr lang="nl-BE" baseline="0" dirty="0"/>
          </a:p>
          <a:p>
            <a:pPr defTabSz="990752">
              <a:defRPr/>
            </a:pPr>
            <a:endParaRPr lang="nl-BE" baseline="0" dirty="0"/>
          </a:p>
          <a:p>
            <a:pPr defTabSz="990752">
              <a:defRPr/>
            </a:pPr>
            <a:r>
              <a:rPr lang="nl-BE" baseline="0" dirty="0"/>
              <a:t>Bron: demondnietvergeten.nl</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47</a:t>
            </a:fld>
            <a:endParaRPr lang="nl-BE"/>
          </a:p>
        </p:txBody>
      </p:sp>
    </p:spTree>
    <p:extLst>
      <p:ext uri="{BB962C8B-B14F-4D97-AF65-F5344CB8AC3E}">
        <p14:creationId xmlns:p14="http://schemas.microsoft.com/office/powerpoint/2010/main" val="56093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47688" indent="-247688" defTabSz="990752">
              <a:buFontTx/>
              <a:buAutoNum type="arabicPeriod"/>
              <a:defRPr/>
            </a:pPr>
            <a:r>
              <a:rPr lang="nl-BE" dirty="0"/>
              <a:t>Met een tandenborstel met kleine kop kunnen moeilijke plaatsen beter bereikt worden. Zeker wanneer tanden</a:t>
            </a:r>
            <a:r>
              <a:rPr lang="nl-BE" baseline="0" dirty="0"/>
              <a:t> ontbreken in de rij kan je zo gemakkelijker tussen die ontstane ruimtes poetsen.</a:t>
            </a:r>
          </a:p>
          <a:p>
            <a:pPr marL="247688" indent="-247688" defTabSz="990752">
              <a:buFontTx/>
              <a:buAutoNum type="arabicPeriod"/>
              <a:defRPr/>
            </a:pPr>
            <a:r>
              <a:rPr lang="nl-BE" baseline="0" dirty="0"/>
              <a:t>Een kindertandenborstel kan hiervoor goed dienen, maar dat moet natuurlijk met instemming van de bewoner en/of familie. Het mag geen aantasting zijn van de waardigheid van de persoon.</a:t>
            </a:r>
            <a:endParaRPr lang="nl-BE" dirty="0"/>
          </a:p>
          <a:p>
            <a:pPr marL="247688" indent="-247688" defTabSz="990752">
              <a:buFontTx/>
              <a:buAutoNum type="arabicPeriod"/>
              <a:defRPr/>
            </a:pPr>
            <a:r>
              <a:rPr lang="nl-BE" dirty="0"/>
              <a:t>Zachte of medium haren zijn zeker</a:t>
            </a:r>
            <a:r>
              <a:rPr lang="nl-BE" baseline="0" dirty="0"/>
              <a:t> goed genoeg om plaque mee weg te poetsen. Vermijd te harde haren.</a:t>
            </a:r>
            <a:endParaRPr lang="nl-BE" dirty="0"/>
          </a:p>
          <a:p>
            <a:pPr marL="247688" indent="-247688">
              <a:buAutoNum type="arabicPeriod" startAt="4"/>
            </a:pPr>
            <a:r>
              <a:rPr lang="nl-BE" baseline="0" dirty="0"/>
              <a:t>Indien de bewoner het goed aanvaard is elektrisch poetsen gemakkelijker, effectiever en sneller! Personen met dementie die dit niet gewend zijn kunnen wel negatief reageren omwille van de trillingen. Belangrijk is wel om tand per tand de draaiende kop te verplaatsen, en geen schurende voor-achter bewegingen te maken bij het poetsen met een elektrische tandenborstel. </a:t>
            </a:r>
          </a:p>
          <a:p>
            <a:pPr marL="247688" indent="-247688">
              <a:buAutoNum type="arabicPeriod" startAt="4"/>
            </a:pPr>
            <a:r>
              <a:rPr lang="nl-BE" baseline="0" dirty="0"/>
              <a:t>Van zodra de haartjes een beetje schuin staan gaat de efficiëntie van je tandenborstel snel achteruit. Je mag streng zijn! </a:t>
            </a:r>
            <a:endParaRPr lang="nl-BE" dirty="0"/>
          </a:p>
          <a:p>
            <a:endParaRPr lang="nl-BE" baseline="0" dirty="0">
              <a:sym typeface="Wingdings" panose="05000000000000000000" pitchFamily="2" charset="2"/>
            </a:endParaRPr>
          </a:p>
          <a:p>
            <a:endParaRPr lang="nl-BE" baseline="0" dirty="0">
              <a:sym typeface="Wingdings" panose="05000000000000000000" pitchFamily="2" charset="2"/>
            </a:endParaRPr>
          </a:p>
          <a:p>
            <a:r>
              <a:rPr lang="nl-BE" baseline="0" dirty="0">
                <a:sym typeface="Wingdings" panose="05000000000000000000" pitchFamily="2" charset="2"/>
              </a:rPr>
              <a:t>Bron foto’s: Gezonde Mond.</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5</a:t>
            </a:fld>
            <a:endParaRPr lang="nl-BE"/>
          </a:p>
        </p:txBody>
      </p:sp>
    </p:spTree>
    <p:extLst>
      <p:ext uri="{BB962C8B-B14F-4D97-AF65-F5344CB8AC3E}">
        <p14:creationId xmlns:p14="http://schemas.microsoft.com/office/powerpoint/2010/main" val="270234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het niet moet… </a:t>
            </a:r>
          </a:p>
          <a:p>
            <a:r>
              <a:rPr lang="nl-BE" dirty="0"/>
              <a:t>Een persoon met dementie kan moeite</a:t>
            </a:r>
            <a:r>
              <a:rPr lang="nl-BE" baseline="0" dirty="0"/>
              <a:t> hebben om objecten en hun juiste functie te herkennen. </a:t>
            </a:r>
            <a:endParaRPr lang="nl-BE" dirty="0"/>
          </a:p>
          <a:p>
            <a:r>
              <a:rPr lang="nl-BE" dirty="0"/>
              <a:t>Als je dit</a:t>
            </a:r>
            <a:r>
              <a:rPr lang="nl-BE" baseline="0" dirty="0"/>
              <a:t> ziet, aarzel niet om in te grijpen. Laat het weten aan iemand van het mondzorgteam. </a:t>
            </a:r>
          </a:p>
          <a:p>
            <a:r>
              <a:rPr lang="nl-BE" baseline="0" dirty="0"/>
              <a:t>Proper materiaal om mondzorg te kunnen toedienen is een basisvereiste. </a:t>
            </a:r>
            <a:endParaRPr lang="nl-BE" dirty="0"/>
          </a:p>
          <a:p>
            <a:endParaRPr lang="nl-BE" dirty="0"/>
          </a:p>
          <a:p>
            <a:r>
              <a:rPr lang="nl-BE" dirty="0"/>
              <a:t>Vanaf het moment</a:t>
            </a:r>
            <a:r>
              <a:rPr lang="nl-BE" baseline="0" dirty="0"/>
              <a:t> dat haartjes een beetje scheef staan, mag je de tandenborstel vervangen. Met een versleten tandenborstel is het veel moeilijker om een mond proper te krijgen. </a:t>
            </a:r>
          </a:p>
          <a:p>
            <a:endParaRPr lang="nl-BE" dirty="0"/>
          </a:p>
          <a:p>
            <a:endParaRPr lang="nl-BE" dirty="0"/>
          </a:p>
          <a:p>
            <a:r>
              <a:rPr lang="nl-BE" dirty="0"/>
              <a:t>Bron foto’s: Gezonde Mond.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6</a:t>
            </a:fld>
            <a:endParaRPr lang="nl-BE"/>
          </a:p>
        </p:txBody>
      </p:sp>
    </p:spTree>
    <p:extLst>
      <p:ext uri="{BB962C8B-B14F-4D97-AF65-F5344CB8AC3E}">
        <p14:creationId xmlns:p14="http://schemas.microsoft.com/office/powerpoint/2010/main" val="284114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47688" indent="-247688">
              <a:buAutoNum type="arabicPeriod"/>
            </a:pPr>
            <a:r>
              <a:rPr lang="nl-BE" baseline="0" dirty="0">
                <a:sym typeface="Wingdings" panose="05000000000000000000" pitchFamily="2" charset="2"/>
              </a:rPr>
              <a:t>Een tandpasta met milde smaak wordt beter aanvaard door mensen met dementie dan een scherpe muntsmaak. </a:t>
            </a:r>
          </a:p>
          <a:p>
            <a:pPr marL="247688" indent="-247688">
              <a:buAutoNum type="arabicPeriod"/>
            </a:pPr>
            <a:r>
              <a:rPr lang="nl-BE" baseline="0" dirty="0">
                <a:sym typeface="Wingdings" panose="05000000000000000000" pitchFamily="2" charset="2"/>
              </a:rPr>
              <a:t>Wanneer je een sterk schuimende tandpasta gebruikt kan je slecht zien waar je reeds wel of niet hebt gepoetst in de mond. Ook het overmatige schuim kan de zorgvrager sterk hinderen. Er zijn tandpasta’s op de markt die niet zo sterk schuimen, ze bevatten vaak het bestanddeel SLS niet (</a:t>
            </a:r>
            <a:r>
              <a:rPr lang="nl-BE" baseline="0" dirty="0" err="1">
                <a:sym typeface="Wingdings" panose="05000000000000000000" pitchFamily="2" charset="2"/>
              </a:rPr>
              <a:t>sodiumlaurylsulfaat</a:t>
            </a:r>
            <a:r>
              <a:rPr lang="nl-BE" baseline="0" dirty="0">
                <a:sym typeface="Wingdings" panose="05000000000000000000" pitchFamily="2" charset="2"/>
              </a:rPr>
              <a:t>, een soort detergent). </a:t>
            </a:r>
            <a:r>
              <a:rPr lang="nl-BE" b="1" baseline="0" dirty="0">
                <a:sym typeface="Wingdings" panose="05000000000000000000" pitchFamily="2" charset="2"/>
              </a:rPr>
              <a:t>Bovendien kan dit schuim een aanleiding zijn tot verslikken, zeker bij personen met slikproblemen</a:t>
            </a:r>
            <a:endParaRPr lang="nl-BE" baseline="0" dirty="0">
              <a:sym typeface="Wingdings" panose="05000000000000000000" pitchFamily="2" charset="2"/>
            </a:endParaRPr>
          </a:p>
          <a:p>
            <a:pPr marL="247688" indent="-247688">
              <a:buAutoNum type="arabicPeriod"/>
            </a:pPr>
            <a:r>
              <a:rPr lang="nl-BE" baseline="0" dirty="0">
                <a:sym typeface="Wingdings" panose="05000000000000000000" pitchFamily="2" charset="2"/>
              </a:rPr>
              <a:t>De fluoride in de tandpasta is van essentieel belang om tandbederf of gaatjes te voorkomen. Kijk eens op de verpakking! </a:t>
            </a:r>
          </a:p>
          <a:p>
            <a:pPr marL="247688" indent="-247688">
              <a:buAutoNum type="arabicPeriod"/>
            </a:pPr>
            <a:r>
              <a:rPr lang="nl-BE" baseline="0" dirty="0">
                <a:sym typeface="Wingdings" panose="05000000000000000000" pitchFamily="2" charset="2"/>
              </a:rPr>
              <a:t>Gebruik 1 cm tandpasta voor +- 20 tanden. </a:t>
            </a:r>
            <a:r>
              <a:rPr lang="nl-BE" u="none" baseline="0" dirty="0">
                <a:sym typeface="Wingdings" panose="05000000000000000000" pitchFamily="2" charset="2"/>
              </a:rPr>
              <a:t>Wanneer de bewoner maar 4 tanden heeft moet je maar een heel klein beetje tandpasta gebruiken, zelfs minder dan een erwt. </a:t>
            </a:r>
          </a:p>
          <a:p>
            <a:pPr marL="247688" indent="-247688">
              <a:buAutoNum type="arabicPeriod"/>
            </a:pPr>
            <a:r>
              <a:rPr lang="nl-BE" baseline="0" dirty="0">
                <a:sym typeface="Wingdings" panose="05000000000000000000" pitchFamily="2" charset="2"/>
              </a:rPr>
              <a:t>Het is goed als er wat tandpasta in de mond achterblijft! Vermijd (overmatig) spoelen. Verwijder de overmaat tandpasta met een gaasje of laat uitspu</a:t>
            </a:r>
            <a:r>
              <a:rPr lang="nl-BE" u="none" baseline="0" dirty="0">
                <a:sym typeface="Wingdings" panose="05000000000000000000" pitchFamily="2" charset="2"/>
              </a:rPr>
              <a:t>w</a:t>
            </a:r>
            <a:r>
              <a:rPr lang="nl-BE" baseline="0" dirty="0">
                <a:sym typeface="Wingdings" panose="05000000000000000000" pitchFamily="2" charset="2"/>
              </a:rPr>
              <a:t>en. De rest van de tandpasta mag je laten zitten. Dit heeft een extra beschermend effect tegen tandbederf!</a:t>
            </a:r>
          </a:p>
          <a:p>
            <a:pPr marL="247688" indent="-247688">
              <a:buAutoNum type="arabicPeriod"/>
            </a:pPr>
            <a:endParaRPr lang="nl-BE" baseline="0" dirty="0">
              <a:sym typeface="Wingdings" panose="05000000000000000000" pitchFamily="2" charset="2"/>
            </a:endParaRPr>
          </a:p>
          <a:p>
            <a:endParaRPr lang="nl-BE" dirty="0"/>
          </a:p>
          <a:p>
            <a:r>
              <a:rPr lang="nl-BE" dirty="0"/>
              <a:t>Bron foto’s: Gezonde Mond.</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7</a:t>
            </a:fld>
            <a:endParaRPr lang="nl-BE"/>
          </a:p>
        </p:txBody>
      </p:sp>
    </p:spTree>
    <p:extLst>
      <p:ext uri="{BB962C8B-B14F-4D97-AF65-F5344CB8AC3E}">
        <p14:creationId xmlns:p14="http://schemas.microsoft.com/office/powerpoint/2010/main" val="334596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Bij deze slide kan je aan het publiek vragen of dat er kindertandpasta wordt gebruikt in de voorziening. </a:t>
            </a:r>
          </a:p>
          <a:p>
            <a:endParaRPr lang="nl-BE" baseline="0" dirty="0"/>
          </a:p>
          <a:p>
            <a:r>
              <a:rPr lang="nl-BE" baseline="0" dirty="0"/>
              <a:t>Een terugkerend probleem is het gebruik van kindertandpasta bij personen met dementie, door de angst om teveel tandpasta in te slikken. Zeker bij een normaal gebruik van tandpasta is het niet nodig om je daar zorgen over te maken. Het inslikken van de hoeveelheden die gebruikt worden om mee te poetsen is niet giftig. Om écht een toxisch effect te bekomen moet je al meerdere tubes op hetzelfde moment innemen. </a:t>
            </a:r>
          </a:p>
          <a:p>
            <a:endParaRPr lang="nl-BE" baseline="0" dirty="0"/>
          </a:p>
          <a:p>
            <a:r>
              <a:rPr lang="nl-BE" baseline="0" dirty="0"/>
              <a:t>‘Hij/zij verdraagt de smaak niet van de munt, dus we gebruiken kindertandpasta.’  </a:t>
            </a:r>
          </a:p>
          <a:p>
            <a:r>
              <a:rPr lang="nl-BE" baseline="0" dirty="0"/>
              <a:t>Hier bestaan ook oplossingen voor, we geven een aantal voorbeelden van mild smakende tandpasta’s: </a:t>
            </a:r>
          </a:p>
          <a:p>
            <a:pPr marL="185766" indent="-185766">
              <a:buFont typeface="Wingdings" panose="05000000000000000000" pitchFamily="2" charset="2"/>
              <a:buChar char="à"/>
            </a:pPr>
            <a:r>
              <a:rPr lang="nl-BE" dirty="0"/>
              <a:t>Mentholvrije tandpasta (Elmex®). Juniortandpasta (Elmex® of </a:t>
            </a:r>
            <a:r>
              <a:rPr lang="nl-BE" dirty="0" err="1"/>
              <a:t>Zendium</a:t>
            </a:r>
            <a:r>
              <a:rPr lang="nl-BE" dirty="0"/>
              <a:t>®) smaakt zoeter en bevat wel de juiste fluorideconcentratie, in tegenstelling tot peutertandpasta. </a:t>
            </a:r>
            <a:r>
              <a:rPr lang="nl-BE" dirty="0" err="1"/>
              <a:t>Vitis-ortho</a:t>
            </a:r>
            <a:r>
              <a:rPr lang="nl-BE" dirty="0"/>
              <a:t>® tandpasta smaakt naar appel. Verkrijgbaar bij de drogist. Tandpasta’s die weinig schuimen: Meridol® en </a:t>
            </a:r>
            <a:r>
              <a:rPr lang="nl-BE" dirty="0" err="1"/>
              <a:t>Dentaid</a:t>
            </a:r>
            <a:r>
              <a:rPr lang="nl-BE" dirty="0"/>
              <a:t> </a:t>
            </a:r>
            <a:r>
              <a:rPr lang="nl-BE" dirty="0" err="1"/>
              <a:t>Xeros</a:t>
            </a:r>
            <a:r>
              <a:rPr lang="nl-BE" dirty="0"/>
              <a:t>®.</a:t>
            </a:r>
          </a:p>
          <a:p>
            <a:pPr marL="185766" indent="-185766">
              <a:buFont typeface="Wingdings" panose="05000000000000000000" pitchFamily="2" charset="2"/>
              <a:buChar char="à"/>
            </a:pPr>
            <a:endParaRPr lang="nl-BE" dirty="0"/>
          </a:p>
          <a:p>
            <a:pPr marL="185766" indent="-185766">
              <a:buFont typeface="Wingdings" panose="05000000000000000000" pitchFamily="2" charset="2"/>
              <a:buChar char="à"/>
            </a:pPr>
            <a:r>
              <a:rPr lang="nl-BE" dirty="0"/>
              <a:t>Waar vind je de hoeveelheid fluoride op de verpakking?</a:t>
            </a:r>
            <a:r>
              <a:rPr lang="nl-BE" baseline="0" dirty="0"/>
              <a:t> Kijk eens thuis, daar zal je bv. </a:t>
            </a:r>
            <a:r>
              <a:rPr lang="nl-BE" b="1" baseline="0" dirty="0"/>
              <a:t>1450 </a:t>
            </a:r>
            <a:r>
              <a:rPr lang="nl-BE" b="1" baseline="0" dirty="0" err="1"/>
              <a:t>ppm</a:t>
            </a:r>
            <a:r>
              <a:rPr lang="nl-BE" b="1" baseline="0" dirty="0"/>
              <a:t> F- </a:t>
            </a:r>
            <a:r>
              <a:rPr lang="nl-BE" baseline="0" dirty="0"/>
              <a:t>zien staan. </a:t>
            </a:r>
            <a:endParaRPr lang="nl-BE" dirty="0"/>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8</a:t>
            </a:fld>
            <a:endParaRPr lang="nl-BE"/>
          </a:p>
        </p:txBody>
      </p:sp>
    </p:spTree>
    <p:extLst>
      <p:ext uri="{BB962C8B-B14F-4D97-AF65-F5344CB8AC3E}">
        <p14:creationId xmlns:p14="http://schemas.microsoft.com/office/powerpoint/2010/main" val="395560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Vaak is het poetsen tussen de </a:t>
            </a:r>
            <a:r>
              <a:rPr lang="nl-BE" u="none" baseline="0" dirty="0"/>
              <a:t>tanden nog onvoldoende een gewoonte. </a:t>
            </a:r>
            <a:r>
              <a:rPr lang="nl-BE" baseline="0" dirty="0"/>
              <a:t>Nochtans weten we dat dit erg belangrijk is om tandplaque en etensresten </a:t>
            </a:r>
            <a:r>
              <a:rPr lang="nl-BE" u="sng" baseline="0" dirty="0"/>
              <a:t>tussen de tanden te verwijderen</a:t>
            </a:r>
            <a:r>
              <a:rPr lang="nl-BE" baseline="0" dirty="0"/>
              <a:t>, dit om gaatjes en tandvleesproblemen te voorkomen. </a:t>
            </a:r>
          </a:p>
          <a:p>
            <a:r>
              <a:rPr lang="nl-BE" baseline="0" dirty="0"/>
              <a:t>Daarom zouden we jullie graag willen aanleren om eenmaal per dag tussen de natuurlijke tanden te poetsen met </a:t>
            </a:r>
            <a:r>
              <a:rPr lang="nl-BE" baseline="0" dirty="0" err="1"/>
              <a:t>ragertjes</a:t>
            </a:r>
            <a:r>
              <a:rPr lang="nl-BE" baseline="0" dirty="0"/>
              <a:t> of interdentaal borsteltjes. </a:t>
            </a:r>
          </a:p>
          <a:p>
            <a:r>
              <a:rPr lang="nl-BE" baseline="0" dirty="0"/>
              <a:t>Je hebt verschillende soorten en maten.</a:t>
            </a:r>
          </a:p>
          <a:p>
            <a:endParaRPr lang="nl-BE" baseline="0" dirty="0"/>
          </a:p>
          <a:p>
            <a:r>
              <a:rPr lang="nl-BE" u="none" baseline="0" dirty="0"/>
              <a:t>Bij recht opzittende personen het </a:t>
            </a:r>
            <a:r>
              <a:rPr lang="nl-BE" u="none" baseline="0" dirty="0" err="1"/>
              <a:t>ragertje</a:t>
            </a:r>
            <a:r>
              <a:rPr lang="nl-BE" u="none" baseline="0" dirty="0"/>
              <a:t> </a:t>
            </a:r>
            <a:r>
              <a:rPr lang="nl-BE" baseline="0" dirty="0"/>
              <a:t>steeds horizontaal met de grond houden tijdens het gebruiken. Je kan het zowel vooraan als achteraan tussen de kiezen gebruiken. </a:t>
            </a:r>
          </a:p>
          <a:p>
            <a:r>
              <a:rPr lang="nl-BE" dirty="0"/>
              <a:t>Het </a:t>
            </a:r>
            <a:r>
              <a:rPr lang="nl-BE" u="none" dirty="0" err="1"/>
              <a:t>ragertje</a:t>
            </a:r>
            <a:r>
              <a:rPr lang="nl-BE" u="none" baseline="0" dirty="0"/>
              <a:t> wordt </a:t>
            </a:r>
            <a:r>
              <a:rPr lang="nl-BE" baseline="0" dirty="0"/>
              <a:t>in de driehoekige ruimte tussen de tanden en het tandvlees gebracht. 2 x een voor-achter beweging maken en opschuiven naar de volgende ruimte. </a:t>
            </a:r>
          </a:p>
          <a:p>
            <a:r>
              <a:rPr lang="nl-BE" baseline="0" dirty="0"/>
              <a:t>Het is niet moeilijk om aan te leren, en wanneer je het in de vingers hebt kan je heel snel het gebit zo veel schoner krijgen. </a:t>
            </a:r>
          </a:p>
          <a:p>
            <a:endParaRPr lang="nl-BE" baseline="0" dirty="0"/>
          </a:p>
          <a:p>
            <a:r>
              <a:rPr lang="nl-BE" baseline="0" dirty="0"/>
              <a:t>Deze borsteltjes mag je meerdere keren gebruiken, goed afspoelen en droog wegleggen. </a:t>
            </a:r>
          </a:p>
          <a:p>
            <a:r>
              <a:rPr lang="nl-BE" baseline="0" dirty="0"/>
              <a:t>Na enkele weken zal je zien dat je ze niet meer goed proper krijgt, dan is het tijd voor een nieuwe. </a:t>
            </a:r>
          </a:p>
          <a:p>
            <a:endParaRPr lang="nl-BE" dirty="0"/>
          </a:p>
        </p:txBody>
      </p:sp>
      <p:sp>
        <p:nvSpPr>
          <p:cNvPr id="4" name="Tijdelijke aanduiding voor dianummer 3"/>
          <p:cNvSpPr>
            <a:spLocks noGrp="1"/>
          </p:cNvSpPr>
          <p:nvPr>
            <p:ph type="sldNum" sz="quarter" idx="5"/>
          </p:nvPr>
        </p:nvSpPr>
        <p:spPr/>
        <p:txBody>
          <a:bodyPr/>
          <a:lstStyle/>
          <a:p>
            <a:fld id="{0A909AFD-7768-4C05-A284-A78CC2FE9968}" type="slidenum">
              <a:rPr lang="nl-BE" smtClean="0"/>
              <a:t>9</a:t>
            </a:fld>
            <a:endParaRPr lang="nl-BE"/>
          </a:p>
        </p:txBody>
      </p:sp>
    </p:spTree>
    <p:extLst>
      <p:ext uri="{BB962C8B-B14F-4D97-AF65-F5344CB8AC3E}">
        <p14:creationId xmlns:p14="http://schemas.microsoft.com/office/powerpoint/2010/main" val="115365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133A4-D4E8-412D-AB5B-EF9720230C4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F56BFC69-B9B0-4CD0-8919-957B61659A9E}"/>
              </a:ext>
            </a:extLst>
          </p:cNvPr>
          <p:cNvSpPr>
            <a:spLocks noGrp="1"/>
          </p:cNvSpPr>
          <p:nvPr>
            <p:ph type="dt" sz="half" idx="10"/>
          </p:nvPr>
        </p:nvSpPr>
        <p:spPr/>
        <p:txBody>
          <a:bodyPr/>
          <a:lstStyle/>
          <a:p>
            <a:fld id="{2B3AB764-2584-40B9-BCF0-566851554EDB}" type="datetimeFigureOut">
              <a:rPr lang="nl-BE" smtClean="0"/>
              <a:t>31/03/2020</a:t>
            </a:fld>
            <a:endParaRPr lang="nl-BE"/>
          </a:p>
        </p:txBody>
      </p:sp>
      <p:sp>
        <p:nvSpPr>
          <p:cNvPr id="4" name="Tijdelijke aanduiding voor voettekst 3">
            <a:extLst>
              <a:ext uri="{FF2B5EF4-FFF2-40B4-BE49-F238E27FC236}">
                <a16:creationId xmlns:a16="http://schemas.microsoft.com/office/drawing/2014/main" id="{DE03780B-5E4D-4482-A4AC-A6F013CEECD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E42A62CB-E53B-42E5-877B-415A1F993844}"/>
              </a:ext>
            </a:extLst>
          </p:cNvPr>
          <p:cNvSpPr>
            <a:spLocks noGrp="1"/>
          </p:cNvSpPr>
          <p:nvPr>
            <p:ph type="sldNum" sz="quarter" idx="12"/>
          </p:nvPr>
        </p:nvSpPr>
        <p:spPr/>
        <p:txBody>
          <a:bodyPr/>
          <a:lstStyle/>
          <a:p>
            <a:fld id="{FAD11222-5E88-4857-903B-7B0A2CCAA938}" type="slidenum">
              <a:rPr lang="nl-BE" smtClean="0"/>
              <a:t>‹nr.›</a:t>
            </a:fld>
            <a:endParaRPr lang="nl-BE"/>
          </a:p>
        </p:txBody>
      </p:sp>
    </p:spTree>
    <p:extLst>
      <p:ext uri="{BB962C8B-B14F-4D97-AF65-F5344CB8AC3E}">
        <p14:creationId xmlns:p14="http://schemas.microsoft.com/office/powerpoint/2010/main" val="2953846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CEA5B8-ABE9-4960-A6A3-2957414EF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9984409-C829-4025-9967-EC07629AA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5C93D33-B80E-41DB-90CB-C84C7F779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AB764-2584-40B9-BCF0-566851554EDB}" type="datetimeFigureOut">
              <a:rPr lang="nl-BE" smtClean="0"/>
              <a:t>31/03/2020</a:t>
            </a:fld>
            <a:endParaRPr lang="nl-BE"/>
          </a:p>
        </p:txBody>
      </p:sp>
      <p:sp>
        <p:nvSpPr>
          <p:cNvPr id="5" name="Tijdelijke aanduiding voor voettekst 4">
            <a:extLst>
              <a:ext uri="{FF2B5EF4-FFF2-40B4-BE49-F238E27FC236}">
                <a16:creationId xmlns:a16="http://schemas.microsoft.com/office/drawing/2014/main" id="{5078FA72-212B-4276-A07F-810AF9152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7BCBE04-CDBB-451E-8411-5FD7A8D49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11222-5E88-4857-903B-7B0A2CCAA938}" type="slidenum">
              <a:rPr lang="nl-BE" smtClean="0"/>
              <a:t>‹nr.›</a:t>
            </a:fld>
            <a:endParaRPr lang="nl-BE"/>
          </a:p>
        </p:txBody>
      </p:sp>
    </p:spTree>
    <p:extLst>
      <p:ext uri="{BB962C8B-B14F-4D97-AF65-F5344CB8AC3E}">
        <p14:creationId xmlns:p14="http://schemas.microsoft.com/office/powerpoint/2010/main" val="12344498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FF5E65A-B0C0-4C7B-89AD-1D4E5F8B7824}"/>
              </a:ext>
            </a:extLst>
          </p:cNvPr>
          <p:cNvSpPr>
            <a:spLocks noGrp="1"/>
          </p:cNvSpPr>
          <p:nvPr>
            <p:ph type="title"/>
          </p:nvPr>
        </p:nvSpPr>
        <p:spPr/>
        <p:txBody>
          <a:bodyPr/>
          <a:lstStyle/>
          <a:p>
            <a:r>
              <a:rPr lang="nl-BE"/>
              <a:t>Richtlijnen dagelijkse MONDZORG</a:t>
            </a:r>
            <a:endParaRPr lang="nl-BE" dirty="0"/>
          </a:p>
        </p:txBody>
      </p:sp>
      <p:pic>
        <p:nvPicPr>
          <p:cNvPr id="3" name="Afbeelding 2">
            <a:extLst>
              <a:ext uri="{FF2B5EF4-FFF2-40B4-BE49-F238E27FC236}">
                <a16:creationId xmlns:a16="http://schemas.microsoft.com/office/drawing/2014/main" id="{53D44536-2573-4143-A67D-33E1584A03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175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5E9B7E1-C503-4DFB-B2F3-9A194CEA0170}"/>
              </a:ext>
            </a:extLst>
          </p:cNvPr>
          <p:cNvSpPr>
            <a:spLocks noGrp="1"/>
          </p:cNvSpPr>
          <p:nvPr>
            <p:ph type="title"/>
          </p:nvPr>
        </p:nvSpPr>
        <p:spPr/>
        <p:txBody>
          <a:bodyPr/>
          <a:lstStyle/>
          <a:p>
            <a:r>
              <a:rPr lang="nl-BE"/>
              <a:t>Gebruik van een rager</a:t>
            </a:r>
            <a:br>
              <a:rPr lang="nl-BE" sz="3200" i="1" cap="none"/>
            </a:br>
            <a:endParaRPr lang="nl-BE" i="1" dirty="0"/>
          </a:p>
        </p:txBody>
      </p:sp>
      <p:pic>
        <p:nvPicPr>
          <p:cNvPr id="3" name="Afbeelding 2">
            <a:extLst>
              <a:ext uri="{FF2B5EF4-FFF2-40B4-BE49-F238E27FC236}">
                <a16:creationId xmlns:a16="http://schemas.microsoft.com/office/drawing/2014/main" id="{CE5E72CE-9E40-448E-BA30-910A2A0E61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377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83E5282-A08E-4718-B720-6BD19AC3FA2F}"/>
              </a:ext>
            </a:extLst>
          </p:cNvPr>
          <p:cNvSpPr>
            <a:spLocks noGrp="1"/>
          </p:cNvSpPr>
          <p:nvPr>
            <p:ph type="title"/>
          </p:nvPr>
        </p:nvSpPr>
        <p:spPr/>
        <p:txBody>
          <a:bodyPr/>
          <a:lstStyle/>
          <a:p>
            <a:r>
              <a:rPr lang="nl-BE"/>
              <a:t>1. Natuurlijke tanden</a:t>
            </a:r>
            <a:endParaRPr lang="nl-BE" dirty="0"/>
          </a:p>
        </p:txBody>
      </p:sp>
      <p:pic>
        <p:nvPicPr>
          <p:cNvPr id="3" name="Afbeelding 2">
            <a:extLst>
              <a:ext uri="{FF2B5EF4-FFF2-40B4-BE49-F238E27FC236}">
                <a16:creationId xmlns:a16="http://schemas.microsoft.com/office/drawing/2014/main" id="{8647DA24-C0B2-47A0-A60B-DA8831CDA6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192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4865CC5-A985-450C-A84B-14BF0E9A3A09}"/>
              </a:ext>
            </a:extLst>
          </p:cNvPr>
          <p:cNvSpPr>
            <a:spLocks noGrp="1"/>
          </p:cNvSpPr>
          <p:nvPr>
            <p:ph type="title"/>
          </p:nvPr>
        </p:nvSpPr>
        <p:spPr/>
        <p:txBody>
          <a:bodyPr/>
          <a:lstStyle/>
          <a:p>
            <a:r>
              <a:rPr lang="nl-BE"/>
              <a:t>1. Natuurlijke tanden</a:t>
            </a:r>
            <a:endParaRPr lang="nl-BE" dirty="0"/>
          </a:p>
        </p:txBody>
      </p:sp>
      <p:pic>
        <p:nvPicPr>
          <p:cNvPr id="3" name="Afbeelding 2">
            <a:extLst>
              <a:ext uri="{FF2B5EF4-FFF2-40B4-BE49-F238E27FC236}">
                <a16:creationId xmlns:a16="http://schemas.microsoft.com/office/drawing/2014/main" id="{46EB2AEF-1399-4398-A5F9-88B4F516BB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86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FA72BCF-BA6F-430C-B960-21A902BB5BEA}"/>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FC254D93-8167-4137-9983-9497F26FDE9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485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088BCCC-BA52-441E-80B5-07F7F5DF1442}"/>
              </a:ext>
            </a:extLst>
          </p:cNvPr>
          <p:cNvSpPr>
            <a:spLocks noGrp="1"/>
          </p:cNvSpPr>
          <p:nvPr>
            <p:ph type="title"/>
          </p:nvPr>
        </p:nvSpPr>
        <p:spPr/>
        <p:txBody>
          <a:bodyPr/>
          <a:lstStyle/>
          <a:p>
            <a:r>
              <a:rPr lang="nl-BE"/>
              <a:t>Gebitsprothesen</a:t>
            </a:r>
            <a:endParaRPr lang="nl-BE" dirty="0"/>
          </a:p>
        </p:txBody>
      </p:sp>
      <p:pic>
        <p:nvPicPr>
          <p:cNvPr id="3" name="Afbeelding 2">
            <a:extLst>
              <a:ext uri="{FF2B5EF4-FFF2-40B4-BE49-F238E27FC236}">
                <a16:creationId xmlns:a16="http://schemas.microsoft.com/office/drawing/2014/main" id="{16A724F9-E341-4920-BFAE-17858E19F20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6672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1C7CA6B-E905-4C4A-AC52-2210741E8BC3}"/>
              </a:ext>
            </a:extLst>
          </p:cNvPr>
          <p:cNvSpPr>
            <a:spLocks noGrp="1"/>
          </p:cNvSpPr>
          <p:nvPr>
            <p:ph type="title"/>
          </p:nvPr>
        </p:nvSpPr>
        <p:spPr/>
        <p:txBody>
          <a:bodyPr/>
          <a:lstStyle/>
          <a:p>
            <a:r>
              <a:rPr lang="nl-BE"/>
              <a:t>2. Gebitsprothesen </a:t>
            </a:r>
            <a:endParaRPr lang="nl-BE" dirty="0"/>
          </a:p>
        </p:txBody>
      </p:sp>
      <p:pic>
        <p:nvPicPr>
          <p:cNvPr id="3" name="Afbeelding 2">
            <a:extLst>
              <a:ext uri="{FF2B5EF4-FFF2-40B4-BE49-F238E27FC236}">
                <a16:creationId xmlns:a16="http://schemas.microsoft.com/office/drawing/2014/main" id="{05E10E57-0174-4A01-BC51-40992AC2B1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01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AE1368F-5831-467D-AF2F-B88AC2BA9366}"/>
              </a:ext>
            </a:extLst>
          </p:cNvPr>
          <p:cNvSpPr>
            <a:spLocks noGrp="1"/>
          </p:cNvSpPr>
          <p:nvPr>
            <p:ph type="title"/>
          </p:nvPr>
        </p:nvSpPr>
        <p:spPr/>
        <p:txBody>
          <a:bodyPr/>
          <a:lstStyle/>
          <a:p>
            <a:r>
              <a:rPr lang="nl-BE"/>
              <a:t>2. GEBITSPROTHESEn</a:t>
            </a:r>
            <a:br>
              <a:rPr lang="nl-BE"/>
            </a:br>
            <a:r>
              <a:rPr lang="nl-BE" sz="2400">
                <a:solidFill>
                  <a:srgbClr val="00B0F0"/>
                </a:solidFill>
              </a:rPr>
              <a:t>Spoelen na iedere maaltijd </a:t>
            </a:r>
            <a:endParaRPr lang="nl-BE" dirty="0">
              <a:solidFill>
                <a:srgbClr val="00B0F0"/>
              </a:solidFill>
            </a:endParaRPr>
          </a:p>
        </p:txBody>
      </p:sp>
      <p:pic>
        <p:nvPicPr>
          <p:cNvPr id="3" name="Afbeelding 2">
            <a:extLst>
              <a:ext uri="{FF2B5EF4-FFF2-40B4-BE49-F238E27FC236}">
                <a16:creationId xmlns:a16="http://schemas.microsoft.com/office/drawing/2014/main" id="{DD40BFDA-2263-442C-B77C-6DA4AE9008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068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A5A2E687-4F75-4F06-9835-6A3F1C940A61}"/>
              </a:ext>
            </a:extLst>
          </p:cNvPr>
          <p:cNvSpPr>
            <a:spLocks noGrp="1"/>
          </p:cNvSpPr>
          <p:nvPr>
            <p:ph type="title"/>
          </p:nvPr>
        </p:nvSpPr>
        <p:spPr/>
        <p:txBody>
          <a:bodyPr/>
          <a:lstStyle/>
          <a:p>
            <a:r>
              <a:rPr lang="nl-BE"/>
              <a:t>2. Gebitsprothesen</a:t>
            </a:r>
            <a:endParaRPr lang="nl-BE" dirty="0"/>
          </a:p>
        </p:txBody>
      </p:sp>
      <p:pic>
        <p:nvPicPr>
          <p:cNvPr id="3" name="Afbeelding 2">
            <a:extLst>
              <a:ext uri="{FF2B5EF4-FFF2-40B4-BE49-F238E27FC236}">
                <a16:creationId xmlns:a16="http://schemas.microsoft.com/office/drawing/2014/main" id="{AF50DCDC-974E-41F8-9C74-793C36A327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425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019D68A-202A-48FC-B289-37F536750A41}"/>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8007B4F1-479F-4C2A-8D36-5010BAC5DD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2166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A1522FA-4903-420E-8691-D13779D496B7}"/>
              </a:ext>
            </a:extLst>
          </p:cNvPr>
          <p:cNvSpPr>
            <a:spLocks noGrp="1"/>
          </p:cNvSpPr>
          <p:nvPr>
            <p:ph type="title"/>
          </p:nvPr>
        </p:nvSpPr>
        <p:spPr/>
        <p:txBody>
          <a:bodyPr/>
          <a:lstStyle/>
          <a:p>
            <a:r>
              <a:rPr lang="nl-BE"/>
              <a:t>2. gebitsprothesen</a:t>
            </a:r>
            <a:endParaRPr lang="nl-BE" dirty="0"/>
          </a:p>
        </p:txBody>
      </p:sp>
      <p:pic>
        <p:nvPicPr>
          <p:cNvPr id="3" name="Afbeelding 2">
            <a:extLst>
              <a:ext uri="{FF2B5EF4-FFF2-40B4-BE49-F238E27FC236}">
                <a16:creationId xmlns:a16="http://schemas.microsoft.com/office/drawing/2014/main" id="{BABE100F-CEEC-4B00-9F98-8E2FE47F7A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793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A9B05A9-E5FC-4415-A52B-D302069475B6}"/>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73B23F33-17DC-4FF1-A018-49B95B53447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159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E670EC9-4F26-4ED9-A64B-BF6D56D231AC}"/>
              </a:ext>
            </a:extLst>
          </p:cNvPr>
          <p:cNvSpPr>
            <a:spLocks noGrp="1"/>
          </p:cNvSpPr>
          <p:nvPr>
            <p:ph type="title"/>
          </p:nvPr>
        </p:nvSpPr>
        <p:spPr/>
        <p:txBody>
          <a:bodyPr/>
          <a:lstStyle/>
          <a:p>
            <a:r>
              <a:rPr lang="nl-BE"/>
              <a:t>2. gebitsprothesen</a:t>
            </a:r>
            <a:endParaRPr lang="nl-BE" dirty="0"/>
          </a:p>
        </p:txBody>
      </p:sp>
      <p:pic>
        <p:nvPicPr>
          <p:cNvPr id="3" name="Afbeelding 2">
            <a:extLst>
              <a:ext uri="{FF2B5EF4-FFF2-40B4-BE49-F238E27FC236}">
                <a16:creationId xmlns:a16="http://schemas.microsoft.com/office/drawing/2014/main" id="{C34ABEC8-A887-4F22-813B-31F46E87FE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2652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47AEBA9A-C266-429D-A4B2-A601E0F07E5D}"/>
              </a:ext>
            </a:extLst>
          </p:cNvPr>
          <p:cNvSpPr>
            <a:spLocks noGrp="1"/>
          </p:cNvSpPr>
          <p:nvPr>
            <p:ph type="title"/>
          </p:nvPr>
        </p:nvSpPr>
        <p:spPr/>
        <p:txBody>
          <a:bodyPr/>
          <a:lstStyle/>
          <a:p>
            <a:r>
              <a:rPr lang="nl-BE"/>
              <a:t>2. gebitsprothesen</a:t>
            </a:r>
            <a:endParaRPr lang="nl-BE" dirty="0"/>
          </a:p>
        </p:txBody>
      </p:sp>
      <p:pic>
        <p:nvPicPr>
          <p:cNvPr id="3" name="Afbeelding 2">
            <a:extLst>
              <a:ext uri="{FF2B5EF4-FFF2-40B4-BE49-F238E27FC236}">
                <a16:creationId xmlns:a16="http://schemas.microsoft.com/office/drawing/2014/main" id="{F0F589A9-65E3-46D8-868E-40E03C55A8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11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0198D19-5098-4000-9D87-04639045D8AB}"/>
              </a:ext>
            </a:extLst>
          </p:cNvPr>
          <p:cNvSpPr>
            <a:spLocks noGrp="1"/>
          </p:cNvSpPr>
          <p:nvPr>
            <p:ph type="title"/>
          </p:nvPr>
        </p:nvSpPr>
        <p:spPr/>
        <p:txBody>
          <a:bodyPr/>
          <a:lstStyle/>
          <a:p>
            <a:r>
              <a:rPr lang="nl-BE"/>
              <a:t>gebitsprothesen</a:t>
            </a:r>
            <a:endParaRPr lang="nl-BE" dirty="0"/>
          </a:p>
        </p:txBody>
      </p:sp>
      <p:pic>
        <p:nvPicPr>
          <p:cNvPr id="3" name="Afbeelding 2">
            <a:extLst>
              <a:ext uri="{FF2B5EF4-FFF2-40B4-BE49-F238E27FC236}">
                <a16:creationId xmlns:a16="http://schemas.microsoft.com/office/drawing/2014/main" id="{84D0D520-2489-4700-8AFE-58411B6011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565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C1894E6-3966-4237-885B-5CC9E517DE6D}"/>
              </a:ext>
            </a:extLst>
          </p:cNvPr>
          <p:cNvSpPr>
            <a:spLocks noGrp="1"/>
          </p:cNvSpPr>
          <p:nvPr>
            <p:ph type="title"/>
          </p:nvPr>
        </p:nvSpPr>
        <p:spPr/>
        <p:txBody>
          <a:bodyPr/>
          <a:lstStyle/>
          <a:p>
            <a:r>
              <a:rPr lang="nl-BE"/>
              <a:t>gebitsprothesen</a:t>
            </a:r>
            <a:endParaRPr lang="nl-BE" dirty="0"/>
          </a:p>
        </p:txBody>
      </p:sp>
      <p:pic>
        <p:nvPicPr>
          <p:cNvPr id="3" name="Afbeelding 2">
            <a:extLst>
              <a:ext uri="{FF2B5EF4-FFF2-40B4-BE49-F238E27FC236}">
                <a16:creationId xmlns:a16="http://schemas.microsoft.com/office/drawing/2014/main" id="{08BD8D62-0890-4B11-A3D3-F19DD840A6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9245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EFB80B6-8CF6-408C-A443-2BF857CC7AF7}"/>
              </a:ext>
            </a:extLst>
          </p:cNvPr>
          <p:cNvSpPr>
            <a:spLocks noGrp="1"/>
          </p:cNvSpPr>
          <p:nvPr>
            <p:ph type="title"/>
          </p:nvPr>
        </p:nvSpPr>
        <p:spPr/>
        <p:txBody>
          <a:bodyPr/>
          <a:lstStyle/>
          <a:p>
            <a:r>
              <a:rPr lang="nl-BE"/>
              <a:t>Kleefpasta? </a:t>
            </a:r>
            <a:endParaRPr lang="nl-BE" dirty="0"/>
          </a:p>
        </p:txBody>
      </p:sp>
      <p:pic>
        <p:nvPicPr>
          <p:cNvPr id="3" name="Afbeelding 2">
            <a:extLst>
              <a:ext uri="{FF2B5EF4-FFF2-40B4-BE49-F238E27FC236}">
                <a16:creationId xmlns:a16="http://schemas.microsoft.com/office/drawing/2014/main" id="{A2FF4266-6A57-443E-BD42-234BACBE75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249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DE1CB9A-467F-4C0D-8CDA-05AB4D2F0D86}"/>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370D7773-A612-4636-9CF4-B333E46346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5482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0002A54-07D5-4D05-BA37-225A6295024E}"/>
              </a:ext>
            </a:extLst>
          </p:cNvPr>
          <p:cNvSpPr>
            <a:spLocks noGrp="1"/>
          </p:cNvSpPr>
          <p:nvPr>
            <p:ph type="title"/>
          </p:nvPr>
        </p:nvSpPr>
        <p:spPr/>
        <p:txBody>
          <a:bodyPr>
            <a:normAutofit fontScale="90000"/>
          </a:bodyPr>
          <a:lstStyle/>
          <a:p>
            <a:r>
              <a:rPr lang="nl-BE" b="0"/>
              <a:t>Natuurlijke tanden + (gedeeltelijke) gebitsprothesen</a:t>
            </a:r>
            <a:br>
              <a:rPr lang="nl-BE" b="0"/>
            </a:br>
            <a:endParaRPr lang="nl-BE" dirty="0"/>
          </a:p>
        </p:txBody>
      </p:sp>
      <p:pic>
        <p:nvPicPr>
          <p:cNvPr id="3" name="Afbeelding 2">
            <a:extLst>
              <a:ext uri="{FF2B5EF4-FFF2-40B4-BE49-F238E27FC236}">
                <a16:creationId xmlns:a16="http://schemas.microsoft.com/office/drawing/2014/main" id="{EA71F075-D4CC-44CF-9D34-A14C8FDB8F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969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A8F3907-BD9E-40EB-8DC2-9DD22DD3E4B7}"/>
              </a:ext>
            </a:extLst>
          </p:cNvPr>
          <p:cNvSpPr>
            <a:spLocks noGrp="1"/>
          </p:cNvSpPr>
          <p:nvPr>
            <p:ph type="title"/>
          </p:nvPr>
        </p:nvSpPr>
        <p:spPr/>
        <p:txBody>
          <a:bodyPr/>
          <a:lstStyle/>
          <a:p>
            <a:r>
              <a:rPr lang="nl-BE"/>
              <a:t>Wat heb je nodig? </a:t>
            </a:r>
            <a:endParaRPr lang="nl-BE" dirty="0"/>
          </a:p>
        </p:txBody>
      </p:sp>
      <p:pic>
        <p:nvPicPr>
          <p:cNvPr id="3" name="Afbeelding 2">
            <a:extLst>
              <a:ext uri="{FF2B5EF4-FFF2-40B4-BE49-F238E27FC236}">
                <a16:creationId xmlns:a16="http://schemas.microsoft.com/office/drawing/2014/main" id="{FABFD902-8A9C-4080-8D25-1B2D204913C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3171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1853CEA-CEAD-4E03-A3D7-20CDF386655A}"/>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60A717C8-887B-4BFE-9981-69A4B15A5F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5851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95FDF76-2F98-472A-B350-C7EBAF10FC51}"/>
              </a:ext>
            </a:extLst>
          </p:cNvPr>
          <p:cNvSpPr>
            <a:spLocks noGrp="1"/>
          </p:cNvSpPr>
          <p:nvPr>
            <p:ph type="title"/>
          </p:nvPr>
        </p:nvSpPr>
        <p:spPr/>
        <p:txBody>
          <a:bodyPr>
            <a:normAutofit fontScale="90000"/>
          </a:bodyPr>
          <a:lstStyle/>
          <a:p>
            <a:r>
              <a:rPr lang="nl-BE"/>
              <a:t>Gebitsprothesen op implantaten (overkappingsprothesen)</a:t>
            </a:r>
            <a:br>
              <a:rPr lang="nl-BE"/>
            </a:br>
            <a:endParaRPr lang="nl-BE" dirty="0"/>
          </a:p>
        </p:txBody>
      </p:sp>
      <p:pic>
        <p:nvPicPr>
          <p:cNvPr id="3" name="Afbeelding 2">
            <a:extLst>
              <a:ext uri="{FF2B5EF4-FFF2-40B4-BE49-F238E27FC236}">
                <a16:creationId xmlns:a16="http://schemas.microsoft.com/office/drawing/2014/main" id="{68F0A8CD-7421-4FE3-9B49-B3E3EF3309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52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4A1C867-64DD-4FEB-A46D-3AC9013CDFAA}"/>
              </a:ext>
            </a:extLst>
          </p:cNvPr>
          <p:cNvSpPr>
            <a:spLocks noGrp="1"/>
          </p:cNvSpPr>
          <p:nvPr>
            <p:ph type="title"/>
          </p:nvPr>
        </p:nvSpPr>
        <p:spPr/>
        <p:txBody>
          <a:bodyPr/>
          <a:lstStyle/>
          <a:p>
            <a:r>
              <a:rPr lang="nl-BE"/>
              <a:t>Algemeen advies </a:t>
            </a:r>
            <a:endParaRPr lang="nl-BE" dirty="0"/>
          </a:p>
        </p:txBody>
      </p:sp>
      <p:pic>
        <p:nvPicPr>
          <p:cNvPr id="3" name="Afbeelding 2">
            <a:extLst>
              <a:ext uri="{FF2B5EF4-FFF2-40B4-BE49-F238E27FC236}">
                <a16:creationId xmlns:a16="http://schemas.microsoft.com/office/drawing/2014/main" id="{21CD91E7-7809-4C06-9AE7-7A7DCC1967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374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1BE12FA-98AC-43F0-B354-C9C294A96FE4}"/>
              </a:ext>
            </a:extLst>
          </p:cNvPr>
          <p:cNvSpPr>
            <a:spLocks noGrp="1"/>
          </p:cNvSpPr>
          <p:nvPr>
            <p:ph type="title"/>
          </p:nvPr>
        </p:nvSpPr>
        <p:spPr/>
        <p:txBody>
          <a:bodyPr/>
          <a:lstStyle/>
          <a:p>
            <a:r>
              <a:rPr lang="nl-BE"/>
              <a:t>4. Overkappingsprothesen</a:t>
            </a:r>
            <a:endParaRPr lang="nl-BE" dirty="0"/>
          </a:p>
        </p:txBody>
      </p:sp>
      <p:pic>
        <p:nvPicPr>
          <p:cNvPr id="3" name="Afbeelding 2">
            <a:extLst>
              <a:ext uri="{FF2B5EF4-FFF2-40B4-BE49-F238E27FC236}">
                <a16:creationId xmlns:a16="http://schemas.microsoft.com/office/drawing/2014/main" id="{2FA8B5A4-A6A3-4BB5-B85E-9B536C1619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0558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1B2F175-CF47-4FA1-9423-52559DD71841}"/>
              </a:ext>
            </a:extLst>
          </p:cNvPr>
          <p:cNvSpPr>
            <a:spLocks noGrp="1"/>
          </p:cNvSpPr>
          <p:nvPr>
            <p:ph type="title"/>
          </p:nvPr>
        </p:nvSpPr>
        <p:spPr/>
        <p:txBody>
          <a:bodyPr/>
          <a:lstStyle/>
          <a:p>
            <a:r>
              <a:rPr lang="nl-BE"/>
              <a:t>Wat heb je nodig? </a:t>
            </a:r>
            <a:endParaRPr lang="nl-BE" dirty="0"/>
          </a:p>
        </p:txBody>
      </p:sp>
      <p:pic>
        <p:nvPicPr>
          <p:cNvPr id="3" name="Afbeelding 2">
            <a:extLst>
              <a:ext uri="{FF2B5EF4-FFF2-40B4-BE49-F238E27FC236}">
                <a16:creationId xmlns:a16="http://schemas.microsoft.com/office/drawing/2014/main" id="{E52C9801-CC81-4BC9-8B76-343429C2A0C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2467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728DA8A-78E0-40A3-ACEE-D00A4B6CA226}"/>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3AB90C73-52DA-453B-9166-9B4038E9162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9614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E62DC62-FA42-473F-951E-4C50BB9629FD}"/>
              </a:ext>
            </a:extLst>
          </p:cNvPr>
          <p:cNvSpPr>
            <a:spLocks noGrp="1"/>
          </p:cNvSpPr>
          <p:nvPr>
            <p:ph type="title"/>
          </p:nvPr>
        </p:nvSpPr>
        <p:spPr/>
        <p:txBody>
          <a:bodyPr/>
          <a:lstStyle/>
          <a:p>
            <a:r>
              <a:rPr lang="nl-BE"/>
              <a:t>Slijmvliezen </a:t>
            </a:r>
            <a:endParaRPr lang="nl-BE" dirty="0"/>
          </a:p>
        </p:txBody>
      </p:sp>
      <p:pic>
        <p:nvPicPr>
          <p:cNvPr id="3" name="Afbeelding 2">
            <a:extLst>
              <a:ext uri="{FF2B5EF4-FFF2-40B4-BE49-F238E27FC236}">
                <a16:creationId xmlns:a16="http://schemas.microsoft.com/office/drawing/2014/main" id="{BDAE6821-0D21-45AA-B6C7-436C5FDD2E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0675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5EEF475-F633-4D04-A1E2-D132BA7C5E7E}"/>
              </a:ext>
            </a:extLst>
          </p:cNvPr>
          <p:cNvSpPr>
            <a:spLocks noGrp="1"/>
          </p:cNvSpPr>
          <p:nvPr>
            <p:ph type="title"/>
          </p:nvPr>
        </p:nvSpPr>
        <p:spPr/>
        <p:txBody>
          <a:bodyPr/>
          <a:lstStyle/>
          <a:p>
            <a:r>
              <a:rPr lang="nl-BE"/>
              <a:t>Tandeloze kaken</a:t>
            </a:r>
            <a:endParaRPr lang="nl-BE" dirty="0"/>
          </a:p>
        </p:txBody>
      </p:sp>
      <p:pic>
        <p:nvPicPr>
          <p:cNvPr id="3" name="Afbeelding 2">
            <a:extLst>
              <a:ext uri="{FF2B5EF4-FFF2-40B4-BE49-F238E27FC236}">
                <a16:creationId xmlns:a16="http://schemas.microsoft.com/office/drawing/2014/main" id="{20AABF0D-186E-4742-A7DF-8841F03601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8700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A381FEF-2D28-401A-9ADB-212411CC699F}"/>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0A01B90B-AE54-4183-9A07-57B465851FB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15280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4BEDC34-1A61-4268-930B-ACD6035805AE}"/>
              </a:ext>
            </a:extLst>
          </p:cNvPr>
          <p:cNvSpPr>
            <a:spLocks noGrp="1"/>
          </p:cNvSpPr>
          <p:nvPr>
            <p:ph type="title"/>
          </p:nvPr>
        </p:nvSpPr>
        <p:spPr/>
        <p:txBody>
          <a:bodyPr/>
          <a:lstStyle/>
          <a:p>
            <a:r>
              <a:rPr lang="nl-BE"/>
              <a:t>WEKE delen poetsen?</a:t>
            </a:r>
            <a:endParaRPr lang="nl-BE" dirty="0"/>
          </a:p>
        </p:txBody>
      </p:sp>
      <p:pic>
        <p:nvPicPr>
          <p:cNvPr id="3" name="Afbeelding 2">
            <a:extLst>
              <a:ext uri="{FF2B5EF4-FFF2-40B4-BE49-F238E27FC236}">
                <a16:creationId xmlns:a16="http://schemas.microsoft.com/office/drawing/2014/main" id="{B988B9AD-7D58-467C-AC6A-1E841E439E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137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7F718C3-33ED-45CF-8BB3-880FA4B1CD5E}"/>
              </a:ext>
            </a:extLst>
          </p:cNvPr>
          <p:cNvSpPr>
            <a:spLocks noGrp="1"/>
          </p:cNvSpPr>
          <p:nvPr>
            <p:ph type="title"/>
          </p:nvPr>
        </p:nvSpPr>
        <p:spPr/>
        <p:txBody>
          <a:bodyPr/>
          <a:lstStyle/>
          <a:p>
            <a:r>
              <a:rPr lang="nl-BE"/>
              <a:t>Tong </a:t>
            </a:r>
            <a:endParaRPr lang="nl-BE" dirty="0"/>
          </a:p>
        </p:txBody>
      </p:sp>
      <p:pic>
        <p:nvPicPr>
          <p:cNvPr id="3" name="Afbeelding 2">
            <a:extLst>
              <a:ext uri="{FF2B5EF4-FFF2-40B4-BE49-F238E27FC236}">
                <a16:creationId xmlns:a16="http://schemas.microsoft.com/office/drawing/2014/main" id="{96D406BF-2F94-443E-9A04-1010E281C1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4521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4A62489B-3591-4DBA-86A4-65A2D88948F2}"/>
              </a:ext>
            </a:extLst>
          </p:cNvPr>
          <p:cNvSpPr>
            <a:spLocks noGrp="1"/>
          </p:cNvSpPr>
          <p:nvPr>
            <p:ph type="title"/>
          </p:nvPr>
        </p:nvSpPr>
        <p:spPr/>
        <p:txBody>
          <a:bodyPr/>
          <a:lstStyle/>
          <a:p>
            <a:r>
              <a:rPr lang="nl-BE"/>
              <a:t>Tong</a:t>
            </a:r>
            <a:endParaRPr lang="nl-BE" dirty="0"/>
          </a:p>
        </p:txBody>
      </p:sp>
      <p:pic>
        <p:nvPicPr>
          <p:cNvPr id="3" name="Afbeelding 2">
            <a:extLst>
              <a:ext uri="{FF2B5EF4-FFF2-40B4-BE49-F238E27FC236}">
                <a16:creationId xmlns:a16="http://schemas.microsoft.com/office/drawing/2014/main" id="{71769F4E-DD66-43C6-81E2-3F1FB4A32A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61589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DB45FFD-0246-4317-9416-589E836F9D33}"/>
              </a:ext>
            </a:extLst>
          </p:cNvPr>
          <p:cNvSpPr>
            <a:spLocks noGrp="1"/>
          </p:cNvSpPr>
          <p:nvPr>
            <p:ph type="title"/>
          </p:nvPr>
        </p:nvSpPr>
        <p:spPr/>
        <p:txBody>
          <a:bodyPr/>
          <a:lstStyle/>
          <a:p>
            <a:r>
              <a:rPr lang="nl-BE"/>
              <a:t>Mondspoelmiddel? </a:t>
            </a:r>
            <a:endParaRPr lang="nl-BE" dirty="0"/>
          </a:p>
        </p:txBody>
      </p:sp>
      <p:pic>
        <p:nvPicPr>
          <p:cNvPr id="3" name="Afbeelding 2">
            <a:extLst>
              <a:ext uri="{FF2B5EF4-FFF2-40B4-BE49-F238E27FC236}">
                <a16:creationId xmlns:a16="http://schemas.microsoft.com/office/drawing/2014/main" id="{D2D06C93-9FBA-4FC8-9C4E-5C9F97D82F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38409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0F4B43D-A3B4-4930-91EA-ACAB9E50B21E}"/>
              </a:ext>
            </a:extLst>
          </p:cNvPr>
          <p:cNvSpPr>
            <a:spLocks noGrp="1"/>
          </p:cNvSpPr>
          <p:nvPr>
            <p:ph type="title"/>
          </p:nvPr>
        </p:nvSpPr>
        <p:spPr/>
        <p:txBody>
          <a:bodyPr/>
          <a:lstStyle/>
          <a:p>
            <a:r>
              <a:rPr lang="nl-BE"/>
              <a:t>Natuurlijke tanden</a:t>
            </a:r>
            <a:endParaRPr lang="nl-BE" dirty="0"/>
          </a:p>
        </p:txBody>
      </p:sp>
      <p:pic>
        <p:nvPicPr>
          <p:cNvPr id="3" name="Afbeelding 2">
            <a:extLst>
              <a:ext uri="{FF2B5EF4-FFF2-40B4-BE49-F238E27FC236}">
                <a16:creationId xmlns:a16="http://schemas.microsoft.com/office/drawing/2014/main" id="{E0F7F934-A1BA-400B-B624-961F37DD70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4550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414686D3-27A4-44B7-B605-9590126CDC0E}"/>
              </a:ext>
            </a:extLst>
          </p:cNvPr>
          <p:cNvSpPr>
            <a:spLocks noGrp="1"/>
          </p:cNvSpPr>
          <p:nvPr>
            <p:ph type="title"/>
          </p:nvPr>
        </p:nvSpPr>
        <p:spPr/>
        <p:txBody>
          <a:bodyPr/>
          <a:lstStyle/>
          <a:p>
            <a:r>
              <a:rPr lang="nl-BE">
                <a:solidFill>
                  <a:srgbClr val="00B0F0"/>
                </a:solidFill>
              </a:rPr>
              <a:t>WIE </a:t>
            </a:r>
            <a:r>
              <a:rPr lang="nl-BE"/>
              <a:t>VOERT DE mondzorg UIT? </a:t>
            </a:r>
            <a:br>
              <a:rPr lang="nl-BE"/>
            </a:br>
            <a:endParaRPr lang="nl-BE" dirty="0"/>
          </a:p>
        </p:txBody>
      </p:sp>
      <p:pic>
        <p:nvPicPr>
          <p:cNvPr id="3" name="Afbeelding 2">
            <a:extLst>
              <a:ext uri="{FF2B5EF4-FFF2-40B4-BE49-F238E27FC236}">
                <a16:creationId xmlns:a16="http://schemas.microsoft.com/office/drawing/2014/main" id="{3760DF7C-31D2-4691-A98F-282A19076C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62731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7CDB056-1A37-4B56-8B91-A5A5636A142D}"/>
              </a:ext>
            </a:extLst>
          </p:cNvPr>
          <p:cNvSpPr>
            <a:spLocks noGrp="1"/>
          </p:cNvSpPr>
          <p:nvPr>
            <p:ph type="title"/>
          </p:nvPr>
        </p:nvSpPr>
        <p:spPr/>
        <p:txBody>
          <a:bodyPr/>
          <a:lstStyle/>
          <a:p>
            <a:r>
              <a:rPr lang="nl-BE">
                <a:solidFill>
                  <a:srgbClr val="00B0F0"/>
                </a:solidFill>
              </a:rPr>
              <a:t>WIE </a:t>
            </a:r>
            <a:r>
              <a:rPr lang="nl-BE"/>
              <a:t>VOERT DE mondzorg UIT? </a:t>
            </a:r>
            <a:br>
              <a:rPr lang="nl-BE"/>
            </a:br>
            <a:endParaRPr lang="nl-BE" dirty="0"/>
          </a:p>
        </p:txBody>
      </p:sp>
      <p:pic>
        <p:nvPicPr>
          <p:cNvPr id="3" name="Afbeelding 2">
            <a:extLst>
              <a:ext uri="{FF2B5EF4-FFF2-40B4-BE49-F238E27FC236}">
                <a16:creationId xmlns:a16="http://schemas.microsoft.com/office/drawing/2014/main" id="{573FECC1-8ECA-4DEA-9A3D-74FEE7397B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00296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E733785-8DDC-4BA7-8BAE-D4D8E0E1471C}"/>
              </a:ext>
            </a:extLst>
          </p:cNvPr>
          <p:cNvSpPr>
            <a:spLocks noGrp="1"/>
          </p:cNvSpPr>
          <p:nvPr>
            <p:ph type="title"/>
          </p:nvPr>
        </p:nvSpPr>
        <p:spPr/>
        <p:txBody>
          <a:bodyPr/>
          <a:lstStyle/>
          <a:p>
            <a:r>
              <a:rPr lang="nl-BE">
                <a:solidFill>
                  <a:srgbClr val="00B0F0"/>
                </a:solidFill>
              </a:rPr>
              <a:t>WIE </a:t>
            </a:r>
            <a:r>
              <a:rPr lang="nl-BE"/>
              <a:t>VOERT DE mondzorg UIT? </a:t>
            </a:r>
            <a:br>
              <a:rPr lang="nl-BE"/>
            </a:br>
            <a:endParaRPr lang="nl-BE" dirty="0"/>
          </a:p>
        </p:txBody>
      </p:sp>
      <p:pic>
        <p:nvPicPr>
          <p:cNvPr id="3" name="Afbeelding 2">
            <a:extLst>
              <a:ext uri="{FF2B5EF4-FFF2-40B4-BE49-F238E27FC236}">
                <a16:creationId xmlns:a16="http://schemas.microsoft.com/office/drawing/2014/main" id="{81D10F74-43CE-40D7-802E-0287374E5F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7687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A9155D7C-0F43-4CB6-B23F-3E6556331097}"/>
              </a:ext>
            </a:extLst>
          </p:cNvPr>
          <p:cNvSpPr>
            <a:spLocks noGrp="1"/>
          </p:cNvSpPr>
          <p:nvPr>
            <p:ph type="title"/>
          </p:nvPr>
        </p:nvSpPr>
        <p:spPr/>
        <p:txBody>
          <a:bodyPr/>
          <a:lstStyle/>
          <a:p>
            <a:r>
              <a:rPr lang="nl-BE"/>
              <a:t>Poetsen bij een zorgvrager </a:t>
            </a:r>
            <a:endParaRPr lang="nl-BE" dirty="0"/>
          </a:p>
        </p:txBody>
      </p:sp>
      <p:pic>
        <p:nvPicPr>
          <p:cNvPr id="3" name="Afbeelding 2">
            <a:extLst>
              <a:ext uri="{FF2B5EF4-FFF2-40B4-BE49-F238E27FC236}">
                <a16:creationId xmlns:a16="http://schemas.microsoft.com/office/drawing/2014/main" id="{7A59455C-4628-459C-9450-6683F70EE5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154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7EE5D80-A8AA-4CCC-B8BE-9130AD48BF75}"/>
              </a:ext>
            </a:extLst>
          </p:cNvPr>
          <p:cNvSpPr>
            <a:spLocks noGrp="1"/>
          </p:cNvSpPr>
          <p:nvPr>
            <p:ph type="title"/>
          </p:nvPr>
        </p:nvSpPr>
        <p:spPr/>
        <p:txBody>
          <a:bodyPr/>
          <a:lstStyle/>
          <a:p>
            <a:r>
              <a:rPr lang="nl-BE"/>
              <a:t>Posities om te poetsen</a:t>
            </a:r>
            <a:endParaRPr lang="nl-BE" dirty="0"/>
          </a:p>
        </p:txBody>
      </p:sp>
      <p:pic>
        <p:nvPicPr>
          <p:cNvPr id="3" name="Afbeelding 2">
            <a:extLst>
              <a:ext uri="{FF2B5EF4-FFF2-40B4-BE49-F238E27FC236}">
                <a16:creationId xmlns:a16="http://schemas.microsoft.com/office/drawing/2014/main" id="{96A3CB0B-2CEE-476B-ABF7-B8E73A7F1A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5745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332561F-AC4C-43E4-A832-47750272FFEB}"/>
              </a:ext>
            </a:extLst>
          </p:cNvPr>
          <p:cNvSpPr>
            <a:spLocks noGrp="1"/>
          </p:cNvSpPr>
          <p:nvPr>
            <p:ph type="title"/>
          </p:nvPr>
        </p:nvSpPr>
        <p:spPr/>
        <p:txBody>
          <a:bodyPr/>
          <a:lstStyle/>
          <a:p>
            <a:r>
              <a:rPr lang="nl-BE"/>
              <a:t>Posities om te poetsen</a:t>
            </a:r>
            <a:endParaRPr lang="nl-BE" dirty="0"/>
          </a:p>
        </p:txBody>
      </p:sp>
      <p:pic>
        <p:nvPicPr>
          <p:cNvPr id="3" name="Afbeelding 2">
            <a:extLst>
              <a:ext uri="{FF2B5EF4-FFF2-40B4-BE49-F238E27FC236}">
                <a16:creationId xmlns:a16="http://schemas.microsoft.com/office/drawing/2014/main" id="{17806D63-4537-4268-848D-E0F45FA4BE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18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2270243-72C2-40C4-AC64-2457C02AFD9F}"/>
              </a:ext>
            </a:extLst>
          </p:cNvPr>
          <p:cNvSpPr>
            <a:spLocks noGrp="1"/>
          </p:cNvSpPr>
          <p:nvPr>
            <p:ph type="title"/>
          </p:nvPr>
        </p:nvSpPr>
        <p:spPr/>
        <p:txBody>
          <a:bodyPr/>
          <a:lstStyle/>
          <a:p>
            <a:r>
              <a:rPr lang="nl-BE"/>
              <a:t>Juiste positie? </a:t>
            </a:r>
            <a:endParaRPr lang="nl-BE" dirty="0"/>
          </a:p>
        </p:txBody>
      </p:sp>
      <p:pic>
        <p:nvPicPr>
          <p:cNvPr id="3" name="Afbeelding 2">
            <a:extLst>
              <a:ext uri="{FF2B5EF4-FFF2-40B4-BE49-F238E27FC236}">
                <a16:creationId xmlns:a16="http://schemas.microsoft.com/office/drawing/2014/main" id="{B097329B-9429-4726-858B-9053F96E0D4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7601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4C3D63E9-511B-462B-80B0-18A902F9EDF5}"/>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946369DE-1586-4606-B067-83A3423E82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7415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F7812AE-138F-4DFF-BDC1-5E349071CE7B}"/>
              </a:ext>
            </a:extLst>
          </p:cNvPr>
          <p:cNvSpPr>
            <a:spLocks noGrp="1"/>
          </p:cNvSpPr>
          <p:nvPr>
            <p:ph type="title"/>
          </p:nvPr>
        </p:nvSpPr>
        <p:spPr/>
        <p:txBody>
          <a:bodyPr/>
          <a:lstStyle/>
          <a:p>
            <a:r>
              <a:rPr lang="nl-BE"/>
              <a:t>Bronnen foto’s</a:t>
            </a:r>
            <a:endParaRPr lang="nl-BE" dirty="0"/>
          </a:p>
        </p:txBody>
      </p:sp>
      <p:pic>
        <p:nvPicPr>
          <p:cNvPr id="3" name="Afbeelding 2">
            <a:extLst>
              <a:ext uri="{FF2B5EF4-FFF2-40B4-BE49-F238E27FC236}">
                <a16:creationId xmlns:a16="http://schemas.microsoft.com/office/drawing/2014/main" id="{AD3E8FD4-6DBD-4215-95BB-4A1DA21CB4D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35743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8D7C09A-8C4A-4863-92DC-AE80E416A2DA}"/>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1BE39A53-2323-49E7-97FE-2086C9AF260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6616556"/>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BD44030-1345-4130-AB0A-6C52061EF340}"/>
              </a:ext>
            </a:extLst>
          </p:cNvPr>
          <p:cNvSpPr>
            <a:spLocks noGrp="1"/>
          </p:cNvSpPr>
          <p:nvPr>
            <p:ph type="title"/>
          </p:nvPr>
        </p:nvSpPr>
        <p:spPr/>
        <p:txBody>
          <a:bodyPr>
            <a:normAutofit fontScale="90000"/>
          </a:bodyPr>
          <a:lstStyle/>
          <a:p>
            <a:br>
              <a:rPr lang="nl-BE"/>
            </a:br>
            <a:r>
              <a:rPr lang="nl-BE"/>
              <a:t>1. Natuurlijke tanden: Tandenborstel</a:t>
            </a:r>
            <a:br>
              <a:rPr lang="nl-BE"/>
            </a:br>
            <a:r>
              <a:rPr lang="nl-BE"/>
              <a:t> </a:t>
            </a:r>
            <a:endParaRPr lang="nl-BE" dirty="0"/>
          </a:p>
        </p:txBody>
      </p:sp>
      <p:pic>
        <p:nvPicPr>
          <p:cNvPr id="3" name="Afbeelding 2">
            <a:extLst>
              <a:ext uri="{FF2B5EF4-FFF2-40B4-BE49-F238E27FC236}">
                <a16:creationId xmlns:a16="http://schemas.microsoft.com/office/drawing/2014/main" id="{8B2D5AB9-A7DF-41BB-987F-7BA1D2B64F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788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827B267-8F47-430A-ADB6-0270F92DCEE8}"/>
              </a:ext>
            </a:extLst>
          </p:cNvPr>
          <p:cNvSpPr>
            <a:spLocks noGrp="1"/>
          </p:cNvSpPr>
          <p:nvPr>
            <p:ph type="title"/>
          </p:nvPr>
        </p:nvSpPr>
        <p:spPr/>
        <p:txBody>
          <a:bodyPr/>
          <a:lstStyle/>
          <a:p>
            <a:endParaRPr lang="nl-BE"/>
          </a:p>
        </p:txBody>
      </p:sp>
      <p:pic>
        <p:nvPicPr>
          <p:cNvPr id="3" name="Afbeelding 2">
            <a:extLst>
              <a:ext uri="{FF2B5EF4-FFF2-40B4-BE49-F238E27FC236}">
                <a16:creationId xmlns:a16="http://schemas.microsoft.com/office/drawing/2014/main" id="{804BCA29-38EE-46FA-ABDE-0D477156F60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7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5694E42-E75D-4085-8D20-15D53E2FB554}"/>
              </a:ext>
            </a:extLst>
          </p:cNvPr>
          <p:cNvSpPr>
            <a:spLocks noGrp="1"/>
          </p:cNvSpPr>
          <p:nvPr>
            <p:ph type="title"/>
          </p:nvPr>
        </p:nvSpPr>
        <p:spPr/>
        <p:txBody>
          <a:bodyPr/>
          <a:lstStyle/>
          <a:p>
            <a:r>
              <a:rPr lang="nl-BE"/>
              <a:t>1. natuurlijke tanden: Tandpasta</a:t>
            </a:r>
            <a:br>
              <a:rPr lang="nl-BE"/>
            </a:br>
            <a:endParaRPr lang="nl-BE" dirty="0"/>
          </a:p>
        </p:txBody>
      </p:sp>
      <p:pic>
        <p:nvPicPr>
          <p:cNvPr id="3" name="Afbeelding 2">
            <a:extLst>
              <a:ext uri="{FF2B5EF4-FFF2-40B4-BE49-F238E27FC236}">
                <a16:creationId xmlns:a16="http://schemas.microsoft.com/office/drawing/2014/main" id="{C1255771-DF03-4F63-9689-AE8390274B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575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AE22B2E0-E724-4AB3-938C-9989940516C9}"/>
              </a:ext>
            </a:extLst>
          </p:cNvPr>
          <p:cNvSpPr>
            <a:spLocks noGrp="1"/>
          </p:cNvSpPr>
          <p:nvPr>
            <p:ph type="title"/>
          </p:nvPr>
        </p:nvSpPr>
        <p:spPr/>
        <p:txBody>
          <a:bodyPr/>
          <a:lstStyle/>
          <a:p>
            <a:r>
              <a:rPr lang="nl-BE"/>
              <a:t>Vermijd kindertandpasta </a:t>
            </a:r>
            <a:endParaRPr lang="nl-BE" dirty="0"/>
          </a:p>
        </p:txBody>
      </p:sp>
      <p:pic>
        <p:nvPicPr>
          <p:cNvPr id="3" name="Afbeelding 2">
            <a:extLst>
              <a:ext uri="{FF2B5EF4-FFF2-40B4-BE49-F238E27FC236}">
                <a16:creationId xmlns:a16="http://schemas.microsoft.com/office/drawing/2014/main" id="{CF83DA9B-3577-4435-86E7-384A25ADB5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564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A0DCB02-D55A-460C-B81F-3EAB9E34DEFA}"/>
              </a:ext>
            </a:extLst>
          </p:cNvPr>
          <p:cNvSpPr>
            <a:spLocks noGrp="1"/>
          </p:cNvSpPr>
          <p:nvPr>
            <p:ph type="title"/>
          </p:nvPr>
        </p:nvSpPr>
        <p:spPr/>
        <p:txBody>
          <a:bodyPr/>
          <a:lstStyle/>
          <a:p>
            <a:r>
              <a:rPr lang="nl-BE"/>
              <a:t>1. Natuurlijke tanden</a:t>
            </a:r>
            <a:endParaRPr lang="nl-BE" dirty="0"/>
          </a:p>
        </p:txBody>
      </p:sp>
      <p:pic>
        <p:nvPicPr>
          <p:cNvPr id="3" name="Afbeelding 2">
            <a:extLst>
              <a:ext uri="{FF2B5EF4-FFF2-40B4-BE49-F238E27FC236}">
                <a16:creationId xmlns:a16="http://schemas.microsoft.com/office/drawing/2014/main" id="{2F1EA6DB-B350-4C2F-B606-7831A37549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08393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E3627EAC30AE42893224203AE636A0" ma:contentTypeVersion="8" ma:contentTypeDescription="Een nieuw document maken." ma:contentTypeScope="" ma:versionID="8d48bca266ad2193f9bb8f29cc731cc6">
  <xsd:schema xmlns:xsd="http://www.w3.org/2001/XMLSchema" xmlns:xs="http://www.w3.org/2001/XMLSchema" xmlns:p="http://schemas.microsoft.com/office/2006/metadata/properties" xmlns:ns3="44b7a25d-54c7-4dd6-ac88-6fa3e70b9a63" targetNamespace="http://schemas.microsoft.com/office/2006/metadata/properties" ma:root="true" ma:fieldsID="641ab3cef72298e1f93bacc5175d5c17" ns3:_="">
    <xsd:import namespace="44b7a25d-54c7-4dd6-ac88-6fa3e70b9a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7a25d-54c7-4dd6-ac88-6fa3e70b9a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CACFC-CE9D-41EA-A55A-D3B3766BBF88}">
  <ds:schemaRefs>
    <ds:schemaRef ds:uri="http://schemas.microsoft.com/sharepoint/v3/contenttype/forms"/>
  </ds:schemaRefs>
</ds:datastoreItem>
</file>

<file path=customXml/itemProps2.xml><?xml version="1.0" encoding="utf-8"?>
<ds:datastoreItem xmlns:ds="http://schemas.openxmlformats.org/officeDocument/2006/customXml" ds:itemID="{DF698CBA-586A-40A9-AFBB-8E5C5BD2DBC3}">
  <ds:schemaRefs>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44b7a25d-54c7-4dd6-ac88-6fa3e70b9a63"/>
    <ds:schemaRef ds:uri="http://purl.org/dc/dcmitype/"/>
  </ds:schemaRefs>
</ds:datastoreItem>
</file>

<file path=customXml/itemProps3.xml><?xml version="1.0" encoding="utf-8"?>
<ds:datastoreItem xmlns:ds="http://schemas.openxmlformats.org/officeDocument/2006/customXml" ds:itemID="{81080195-324B-447F-AC49-60A31F09A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7a25d-54c7-4dd6-ac88-6fa3e70b9a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4329</Words>
  <Application>Microsoft Office PowerPoint</Application>
  <PresentationFormat>Breedbeeld</PresentationFormat>
  <Paragraphs>346</Paragraphs>
  <Slides>49</Slides>
  <Notes>44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49</vt:i4>
      </vt:variant>
    </vt:vector>
  </HeadingPairs>
  <TitlesOfParts>
    <vt:vector size="55" baseType="lpstr">
      <vt:lpstr>Arial</vt:lpstr>
      <vt:lpstr>Bryant Pro Bold</vt:lpstr>
      <vt:lpstr>Calibri</vt:lpstr>
      <vt:lpstr>Calibri Light</vt:lpstr>
      <vt:lpstr>Wingdings</vt:lpstr>
      <vt:lpstr>Kantoorthema</vt:lpstr>
      <vt:lpstr>Richtlijnen dagelijkse MONDZORG</vt:lpstr>
      <vt:lpstr>PowerPoint-presentatie</vt:lpstr>
      <vt:lpstr>Algemeen advies </vt:lpstr>
      <vt:lpstr>Natuurlijke tanden</vt:lpstr>
      <vt:lpstr> 1. Natuurlijke tanden: Tandenborstel  </vt:lpstr>
      <vt:lpstr>PowerPoint-presentatie</vt:lpstr>
      <vt:lpstr>1. natuurlijke tanden: Tandpasta </vt:lpstr>
      <vt:lpstr>Vermijd kindertandpasta </vt:lpstr>
      <vt:lpstr>1. Natuurlijke tanden</vt:lpstr>
      <vt:lpstr>Gebruik van een rager </vt:lpstr>
      <vt:lpstr>1. Natuurlijke tanden</vt:lpstr>
      <vt:lpstr>1. Natuurlijke tanden</vt:lpstr>
      <vt:lpstr>PowerPoint-presentatie</vt:lpstr>
      <vt:lpstr>Gebitsprothesen</vt:lpstr>
      <vt:lpstr>2. Gebitsprothesen </vt:lpstr>
      <vt:lpstr>2. GEBITSPROTHESEn Spoelen na iedere maaltijd </vt:lpstr>
      <vt:lpstr>2. Gebitsprothesen</vt:lpstr>
      <vt:lpstr>PowerPoint-presentatie</vt:lpstr>
      <vt:lpstr>2. gebitsprothesen</vt:lpstr>
      <vt:lpstr>2. gebitsprothesen</vt:lpstr>
      <vt:lpstr>2. gebitsprothesen</vt:lpstr>
      <vt:lpstr>gebitsprothesen</vt:lpstr>
      <vt:lpstr>gebitsprothesen</vt:lpstr>
      <vt:lpstr>Kleefpasta? </vt:lpstr>
      <vt:lpstr>PowerPoint-presentatie</vt:lpstr>
      <vt:lpstr>Natuurlijke tanden + (gedeeltelijke) gebitsprothesen </vt:lpstr>
      <vt:lpstr>Wat heb je nodig? </vt:lpstr>
      <vt:lpstr>PowerPoint-presentatie</vt:lpstr>
      <vt:lpstr>Gebitsprothesen op implantaten (overkappingsprothesen) </vt:lpstr>
      <vt:lpstr>4. Overkappingsprothesen</vt:lpstr>
      <vt:lpstr>Wat heb je nodig? </vt:lpstr>
      <vt:lpstr>PowerPoint-presentatie</vt:lpstr>
      <vt:lpstr>Slijmvliezen </vt:lpstr>
      <vt:lpstr>Tandeloze kaken</vt:lpstr>
      <vt:lpstr>PowerPoint-presentatie</vt:lpstr>
      <vt:lpstr>WEKE delen poetsen?</vt:lpstr>
      <vt:lpstr>Tong </vt:lpstr>
      <vt:lpstr>Tong</vt:lpstr>
      <vt:lpstr>Mondspoelmiddel? </vt:lpstr>
      <vt:lpstr>WIE VOERT DE mondzorg UIT?  </vt:lpstr>
      <vt:lpstr>WIE VOERT DE mondzorg UIT?  </vt:lpstr>
      <vt:lpstr>WIE VOERT DE mondzorg UIT?  </vt:lpstr>
      <vt:lpstr>Poetsen bij een zorgvrager </vt:lpstr>
      <vt:lpstr>Posities om te poetsen</vt:lpstr>
      <vt:lpstr>Posities om te poetsen</vt:lpstr>
      <vt:lpstr>Juiste positie? </vt:lpstr>
      <vt:lpstr>PowerPoint-presentatie</vt:lpstr>
      <vt:lpstr>Bronnen foto’s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Richtlijnen dagelijkse MONDZORG</dc:title>
  <dc:creator>Paulien Gysels</dc:creator>
  <cp:lastModifiedBy>Paulien Gysels</cp:lastModifiedBy>
  <cp:revision>1</cp:revision>
  <dcterms:created xsi:type="dcterms:W3CDTF">2020-03-27T13:08:46Z</dcterms:created>
  <dcterms:modified xsi:type="dcterms:W3CDTF">2020-03-31T07:44:07Z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0x01010086E3627EAC30AE42893224203AE636A0</vt:lpwstr>
  </property>
</Properties>
</file>